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92" r:id="rId5"/>
    <p:sldId id="260" r:id="rId6"/>
    <p:sldId id="261" r:id="rId7"/>
    <p:sldId id="257" r:id="rId8"/>
    <p:sldId id="262" r:id="rId9"/>
    <p:sldId id="263" r:id="rId10"/>
    <p:sldId id="264" r:id="rId11"/>
    <p:sldId id="265" r:id="rId12"/>
    <p:sldId id="288" r:id="rId13"/>
    <p:sldId id="289" r:id="rId14"/>
    <p:sldId id="268" r:id="rId15"/>
    <p:sldId id="269" r:id="rId16"/>
    <p:sldId id="266" r:id="rId17"/>
    <p:sldId id="267" r:id="rId18"/>
    <p:sldId id="271" r:id="rId19"/>
    <p:sldId id="272" r:id="rId20"/>
    <p:sldId id="295" r:id="rId21"/>
    <p:sldId id="273" r:id="rId22"/>
    <p:sldId id="274" r:id="rId23"/>
    <p:sldId id="275" r:id="rId24"/>
    <p:sldId id="276" r:id="rId25"/>
    <p:sldId id="277" r:id="rId26"/>
    <p:sldId id="278" r:id="rId27"/>
    <p:sldId id="293" r:id="rId28"/>
    <p:sldId id="294" r:id="rId29"/>
    <p:sldId id="279" r:id="rId30"/>
    <p:sldId id="280" r:id="rId31"/>
    <p:sldId id="281" r:id="rId32"/>
    <p:sldId id="282" r:id="rId33"/>
    <p:sldId id="283" r:id="rId34"/>
    <p:sldId id="284" r:id="rId35"/>
    <p:sldId id="285" r:id="rId36"/>
    <p:sldId id="286" r:id="rId37"/>
    <p:sldId id="287" r:id="rId38"/>
    <p:sldId id="290" r:id="rId39"/>
    <p:sldId id="2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61"/>
    <p:restoredTop sz="94679"/>
  </p:normalViewPr>
  <p:slideViewPr>
    <p:cSldViewPr snapToGrid="0" snapToObjects="1">
      <p:cViewPr varScale="1">
        <p:scale>
          <a:sx n="101" d="100"/>
          <a:sy n="101" d="100"/>
        </p:scale>
        <p:origin x="22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20577-B989-43D3-89B2-D71BC58BC39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2ED60674-0B4B-4513-B3E5-83D53B35F2BF}">
      <dgm:prSet/>
      <dgm:spPr/>
      <dgm:t>
        <a:bodyPr/>
        <a:lstStyle/>
        <a:p>
          <a:r>
            <a:rPr lang="en-US"/>
            <a:t>Required Credits			48 Credits</a:t>
          </a:r>
        </a:p>
      </dgm:t>
    </dgm:pt>
    <dgm:pt modelId="{4D1B18F2-F158-435A-98B4-C596E10A6135}" type="parTrans" cxnId="{196D4056-0623-4283-88F7-73549FDD2B75}">
      <dgm:prSet/>
      <dgm:spPr/>
      <dgm:t>
        <a:bodyPr/>
        <a:lstStyle/>
        <a:p>
          <a:endParaRPr lang="en-US"/>
        </a:p>
      </dgm:t>
    </dgm:pt>
    <dgm:pt modelId="{A631A049-2370-4F0A-9C05-95937522C2B8}" type="sibTrans" cxnId="{196D4056-0623-4283-88F7-73549FDD2B75}">
      <dgm:prSet/>
      <dgm:spPr/>
      <dgm:t>
        <a:bodyPr/>
        <a:lstStyle/>
        <a:p>
          <a:endParaRPr lang="en-US"/>
        </a:p>
      </dgm:t>
    </dgm:pt>
    <dgm:pt modelId="{59752250-38D0-4D8F-B0FD-4C445E5D5864}">
      <dgm:prSet/>
      <dgm:spPr/>
      <dgm:t>
        <a:bodyPr/>
        <a:lstStyle/>
        <a:p>
          <a:r>
            <a:rPr lang="en-US" dirty="0"/>
            <a:t>Elective Credits			28 Credits</a:t>
          </a:r>
        </a:p>
      </dgm:t>
    </dgm:pt>
    <dgm:pt modelId="{9CD2C2DF-D500-4A99-9FD0-EF31A121412E}" type="parTrans" cxnId="{D12CF174-A76C-4049-B663-F2C1F8DF63C1}">
      <dgm:prSet/>
      <dgm:spPr/>
      <dgm:t>
        <a:bodyPr/>
        <a:lstStyle/>
        <a:p>
          <a:endParaRPr lang="en-US"/>
        </a:p>
      </dgm:t>
    </dgm:pt>
    <dgm:pt modelId="{91B153F2-A309-44B2-90F5-A68201E12368}" type="sibTrans" cxnId="{D12CF174-A76C-4049-B663-F2C1F8DF63C1}">
      <dgm:prSet/>
      <dgm:spPr/>
      <dgm:t>
        <a:bodyPr/>
        <a:lstStyle/>
        <a:p>
          <a:endParaRPr lang="en-US"/>
        </a:p>
      </dgm:t>
    </dgm:pt>
    <dgm:pt modelId="{10CDD070-51B5-4E07-B3AB-FD7AA486F3E5}">
      <dgm:prSet/>
      <dgm:spPr/>
      <dgm:t>
        <a:bodyPr/>
        <a:lstStyle/>
        <a:p>
          <a:r>
            <a:rPr lang="en-US" dirty="0"/>
            <a:t>Career Life Connections		4 Credits</a:t>
          </a:r>
        </a:p>
      </dgm:t>
    </dgm:pt>
    <dgm:pt modelId="{03931835-7C1E-4E8D-94C0-A4690B3C985E}" type="parTrans" cxnId="{3FA62C22-51D2-4782-98E4-52B33BCAD299}">
      <dgm:prSet/>
      <dgm:spPr/>
      <dgm:t>
        <a:bodyPr/>
        <a:lstStyle/>
        <a:p>
          <a:endParaRPr lang="en-US"/>
        </a:p>
      </dgm:t>
    </dgm:pt>
    <dgm:pt modelId="{F3DCBD43-F366-4297-B2C3-F032BFD31E6B}" type="sibTrans" cxnId="{3FA62C22-51D2-4782-98E4-52B33BCAD299}">
      <dgm:prSet/>
      <dgm:spPr/>
      <dgm:t>
        <a:bodyPr/>
        <a:lstStyle/>
        <a:p>
          <a:endParaRPr lang="en-US"/>
        </a:p>
      </dgm:t>
    </dgm:pt>
    <dgm:pt modelId="{B80E0C61-532B-4370-A2A8-3A95115A8C51}">
      <dgm:prSet/>
      <dgm:spPr/>
      <dgm:t>
        <a:bodyPr/>
        <a:lstStyle/>
        <a:p>
          <a:r>
            <a:rPr lang="en-US" dirty="0"/>
            <a:t>***16 Credits must be at the Grade 12 level (4 grade 12 courses including English 12)</a:t>
          </a:r>
        </a:p>
      </dgm:t>
    </dgm:pt>
    <dgm:pt modelId="{DFD1DE17-D800-4F72-BF50-999B4C91474A}" type="parTrans" cxnId="{05253043-38E8-428D-846C-5DFD5DEC45D5}">
      <dgm:prSet/>
      <dgm:spPr/>
      <dgm:t>
        <a:bodyPr/>
        <a:lstStyle/>
        <a:p>
          <a:endParaRPr lang="en-US"/>
        </a:p>
      </dgm:t>
    </dgm:pt>
    <dgm:pt modelId="{14724DCE-1E0B-4B08-B038-BA4D2E0CE07F}" type="sibTrans" cxnId="{05253043-38E8-428D-846C-5DFD5DEC45D5}">
      <dgm:prSet/>
      <dgm:spPr/>
      <dgm:t>
        <a:bodyPr/>
        <a:lstStyle/>
        <a:p>
          <a:endParaRPr lang="en-US"/>
        </a:p>
      </dgm:t>
    </dgm:pt>
    <dgm:pt modelId="{0D4A35C2-A39B-4E0F-BEE2-B15946C3918F}">
      <dgm:prSet/>
      <dgm:spPr/>
      <dgm:t>
        <a:bodyPr/>
        <a:lstStyle/>
        <a:p>
          <a:r>
            <a:rPr lang="en-US"/>
            <a:t>***Grade 10 Numeracy Exam</a:t>
          </a:r>
        </a:p>
      </dgm:t>
    </dgm:pt>
    <dgm:pt modelId="{19CC72D4-E95B-4953-B30A-022C41C2B940}" type="parTrans" cxnId="{8200A19E-8889-4CD9-BF05-99C45D29A663}">
      <dgm:prSet/>
      <dgm:spPr/>
      <dgm:t>
        <a:bodyPr/>
        <a:lstStyle/>
        <a:p>
          <a:endParaRPr lang="en-US"/>
        </a:p>
      </dgm:t>
    </dgm:pt>
    <dgm:pt modelId="{6455CA6D-9814-45CC-8FAD-CB8BF907BB4B}" type="sibTrans" cxnId="{8200A19E-8889-4CD9-BF05-99C45D29A663}">
      <dgm:prSet/>
      <dgm:spPr/>
      <dgm:t>
        <a:bodyPr/>
        <a:lstStyle/>
        <a:p>
          <a:endParaRPr lang="en-US"/>
        </a:p>
      </dgm:t>
    </dgm:pt>
    <dgm:pt modelId="{70EBAAFF-11E4-4D7E-AAF4-31BBACB204B8}">
      <dgm:prSet/>
      <dgm:spPr/>
      <dgm:t>
        <a:bodyPr/>
        <a:lstStyle/>
        <a:p>
          <a:r>
            <a:rPr lang="en-US"/>
            <a:t>***Grade 10/12 Literacy Exam (exempt)</a:t>
          </a:r>
        </a:p>
      </dgm:t>
    </dgm:pt>
    <dgm:pt modelId="{6223A801-7D41-482B-9CD6-07802F54DDF9}" type="parTrans" cxnId="{C6615920-C369-4FC8-AB98-E93D4C590014}">
      <dgm:prSet/>
      <dgm:spPr/>
      <dgm:t>
        <a:bodyPr/>
        <a:lstStyle/>
        <a:p>
          <a:endParaRPr lang="en-US"/>
        </a:p>
      </dgm:t>
    </dgm:pt>
    <dgm:pt modelId="{A9D5A228-2ED3-4A51-A9DF-61050A81ED4D}" type="sibTrans" cxnId="{C6615920-C369-4FC8-AB98-E93D4C590014}">
      <dgm:prSet/>
      <dgm:spPr/>
      <dgm:t>
        <a:bodyPr/>
        <a:lstStyle/>
        <a:p>
          <a:endParaRPr lang="en-US"/>
        </a:p>
      </dgm:t>
    </dgm:pt>
    <dgm:pt modelId="{7CB4613D-F0F9-8544-A4A4-C3175E758726}" type="pres">
      <dgm:prSet presAssocID="{94820577-B989-43D3-89B2-D71BC58BC39D}" presName="vert0" presStyleCnt="0">
        <dgm:presLayoutVars>
          <dgm:dir/>
          <dgm:animOne val="branch"/>
          <dgm:animLvl val="lvl"/>
        </dgm:presLayoutVars>
      </dgm:prSet>
      <dgm:spPr/>
    </dgm:pt>
    <dgm:pt modelId="{B65BFBA5-5C2E-254B-8AD7-70EBF9B76F80}" type="pres">
      <dgm:prSet presAssocID="{2ED60674-0B4B-4513-B3E5-83D53B35F2BF}" presName="thickLine" presStyleLbl="alignNode1" presStyleIdx="0" presStyleCnt="6"/>
      <dgm:spPr/>
    </dgm:pt>
    <dgm:pt modelId="{A38FC1D6-13FC-C648-ACC4-097F4CB933D2}" type="pres">
      <dgm:prSet presAssocID="{2ED60674-0B4B-4513-B3E5-83D53B35F2BF}" presName="horz1" presStyleCnt="0"/>
      <dgm:spPr/>
    </dgm:pt>
    <dgm:pt modelId="{BC4275F8-0749-B548-A838-BE8F70261BFF}" type="pres">
      <dgm:prSet presAssocID="{2ED60674-0B4B-4513-B3E5-83D53B35F2BF}" presName="tx1" presStyleLbl="revTx" presStyleIdx="0" presStyleCnt="6"/>
      <dgm:spPr/>
    </dgm:pt>
    <dgm:pt modelId="{536A7D07-572F-6E41-B9D7-492769392C49}" type="pres">
      <dgm:prSet presAssocID="{2ED60674-0B4B-4513-B3E5-83D53B35F2BF}" presName="vert1" presStyleCnt="0"/>
      <dgm:spPr/>
    </dgm:pt>
    <dgm:pt modelId="{DDCADD5B-C917-8D4E-B37B-B7F5DDEAC13A}" type="pres">
      <dgm:prSet presAssocID="{59752250-38D0-4D8F-B0FD-4C445E5D5864}" presName="thickLine" presStyleLbl="alignNode1" presStyleIdx="1" presStyleCnt="6"/>
      <dgm:spPr/>
    </dgm:pt>
    <dgm:pt modelId="{124AADBB-753C-4B4C-B3C9-00AA6E4C3E65}" type="pres">
      <dgm:prSet presAssocID="{59752250-38D0-4D8F-B0FD-4C445E5D5864}" presName="horz1" presStyleCnt="0"/>
      <dgm:spPr/>
    </dgm:pt>
    <dgm:pt modelId="{1316247D-A88B-BE45-85CB-F6049541E5DC}" type="pres">
      <dgm:prSet presAssocID="{59752250-38D0-4D8F-B0FD-4C445E5D5864}" presName="tx1" presStyleLbl="revTx" presStyleIdx="1" presStyleCnt="6"/>
      <dgm:spPr/>
    </dgm:pt>
    <dgm:pt modelId="{A02BFDCC-C800-A940-AACC-17EAA3689434}" type="pres">
      <dgm:prSet presAssocID="{59752250-38D0-4D8F-B0FD-4C445E5D5864}" presName="vert1" presStyleCnt="0"/>
      <dgm:spPr/>
    </dgm:pt>
    <dgm:pt modelId="{4B9F3F55-F9BD-E14B-A502-B8FF337A2E93}" type="pres">
      <dgm:prSet presAssocID="{10CDD070-51B5-4E07-B3AB-FD7AA486F3E5}" presName="thickLine" presStyleLbl="alignNode1" presStyleIdx="2" presStyleCnt="6"/>
      <dgm:spPr/>
    </dgm:pt>
    <dgm:pt modelId="{57BDEEA9-2E97-8441-9814-26C35E21E8FA}" type="pres">
      <dgm:prSet presAssocID="{10CDD070-51B5-4E07-B3AB-FD7AA486F3E5}" presName="horz1" presStyleCnt="0"/>
      <dgm:spPr/>
    </dgm:pt>
    <dgm:pt modelId="{A482734D-5388-D148-B534-C4124BFE2F47}" type="pres">
      <dgm:prSet presAssocID="{10CDD070-51B5-4E07-B3AB-FD7AA486F3E5}" presName="tx1" presStyleLbl="revTx" presStyleIdx="2" presStyleCnt="6"/>
      <dgm:spPr/>
    </dgm:pt>
    <dgm:pt modelId="{BF381BFC-9FDD-BA47-8C89-1A2CB22A30BD}" type="pres">
      <dgm:prSet presAssocID="{10CDD070-51B5-4E07-B3AB-FD7AA486F3E5}" presName="vert1" presStyleCnt="0"/>
      <dgm:spPr/>
    </dgm:pt>
    <dgm:pt modelId="{F059DB46-10AD-EC44-A12B-176E4E118369}" type="pres">
      <dgm:prSet presAssocID="{B80E0C61-532B-4370-A2A8-3A95115A8C51}" presName="thickLine" presStyleLbl="alignNode1" presStyleIdx="3" presStyleCnt="6"/>
      <dgm:spPr/>
    </dgm:pt>
    <dgm:pt modelId="{B4208B55-7770-7043-A1B5-BB509BED0A63}" type="pres">
      <dgm:prSet presAssocID="{B80E0C61-532B-4370-A2A8-3A95115A8C51}" presName="horz1" presStyleCnt="0"/>
      <dgm:spPr/>
    </dgm:pt>
    <dgm:pt modelId="{A2DE787E-0CBB-DE45-B01C-0B386CB7B078}" type="pres">
      <dgm:prSet presAssocID="{B80E0C61-532B-4370-A2A8-3A95115A8C51}" presName="tx1" presStyleLbl="revTx" presStyleIdx="3" presStyleCnt="6"/>
      <dgm:spPr/>
    </dgm:pt>
    <dgm:pt modelId="{2F986B14-BE48-804E-811B-52DFE12F5735}" type="pres">
      <dgm:prSet presAssocID="{B80E0C61-532B-4370-A2A8-3A95115A8C51}" presName="vert1" presStyleCnt="0"/>
      <dgm:spPr/>
    </dgm:pt>
    <dgm:pt modelId="{36AE2F5E-8B01-7147-A504-3BABFFF024AA}" type="pres">
      <dgm:prSet presAssocID="{0D4A35C2-A39B-4E0F-BEE2-B15946C3918F}" presName="thickLine" presStyleLbl="alignNode1" presStyleIdx="4" presStyleCnt="6"/>
      <dgm:spPr/>
    </dgm:pt>
    <dgm:pt modelId="{607713F8-6262-884E-ACE4-12E5832585C1}" type="pres">
      <dgm:prSet presAssocID="{0D4A35C2-A39B-4E0F-BEE2-B15946C3918F}" presName="horz1" presStyleCnt="0"/>
      <dgm:spPr/>
    </dgm:pt>
    <dgm:pt modelId="{07CD8265-B23A-C349-8BF4-E8BE8089C0E7}" type="pres">
      <dgm:prSet presAssocID="{0D4A35C2-A39B-4E0F-BEE2-B15946C3918F}" presName="tx1" presStyleLbl="revTx" presStyleIdx="4" presStyleCnt="6"/>
      <dgm:spPr/>
    </dgm:pt>
    <dgm:pt modelId="{A291CDE2-7836-2E46-B327-E4F284D0FD2B}" type="pres">
      <dgm:prSet presAssocID="{0D4A35C2-A39B-4E0F-BEE2-B15946C3918F}" presName="vert1" presStyleCnt="0"/>
      <dgm:spPr/>
    </dgm:pt>
    <dgm:pt modelId="{3F981B31-AE59-6E42-86FA-E7719BD80F1A}" type="pres">
      <dgm:prSet presAssocID="{70EBAAFF-11E4-4D7E-AAF4-31BBACB204B8}" presName="thickLine" presStyleLbl="alignNode1" presStyleIdx="5" presStyleCnt="6"/>
      <dgm:spPr/>
    </dgm:pt>
    <dgm:pt modelId="{A19E8157-B8B1-B645-ADD9-093C143FCAAD}" type="pres">
      <dgm:prSet presAssocID="{70EBAAFF-11E4-4D7E-AAF4-31BBACB204B8}" presName="horz1" presStyleCnt="0"/>
      <dgm:spPr/>
    </dgm:pt>
    <dgm:pt modelId="{18714353-8B68-8A44-9F8B-F29305F1B24D}" type="pres">
      <dgm:prSet presAssocID="{70EBAAFF-11E4-4D7E-AAF4-31BBACB204B8}" presName="tx1" presStyleLbl="revTx" presStyleIdx="5" presStyleCnt="6"/>
      <dgm:spPr/>
    </dgm:pt>
    <dgm:pt modelId="{4EF3466D-346C-0D47-AFCF-47E33C0B2A0B}" type="pres">
      <dgm:prSet presAssocID="{70EBAAFF-11E4-4D7E-AAF4-31BBACB204B8}" presName="vert1" presStyleCnt="0"/>
      <dgm:spPr/>
    </dgm:pt>
  </dgm:ptLst>
  <dgm:cxnLst>
    <dgm:cxn modelId="{C6615920-C369-4FC8-AB98-E93D4C590014}" srcId="{94820577-B989-43D3-89B2-D71BC58BC39D}" destId="{70EBAAFF-11E4-4D7E-AAF4-31BBACB204B8}" srcOrd="5" destOrd="0" parTransId="{6223A801-7D41-482B-9CD6-07802F54DDF9}" sibTransId="{A9D5A228-2ED3-4A51-A9DF-61050A81ED4D}"/>
    <dgm:cxn modelId="{3FA62C22-51D2-4782-98E4-52B33BCAD299}" srcId="{94820577-B989-43D3-89B2-D71BC58BC39D}" destId="{10CDD070-51B5-4E07-B3AB-FD7AA486F3E5}" srcOrd="2" destOrd="0" parTransId="{03931835-7C1E-4E8D-94C0-A4690B3C985E}" sibTransId="{F3DCBD43-F366-4297-B2C3-F032BFD31E6B}"/>
    <dgm:cxn modelId="{05253043-38E8-428D-846C-5DFD5DEC45D5}" srcId="{94820577-B989-43D3-89B2-D71BC58BC39D}" destId="{B80E0C61-532B-4370-A2A8-3A95115A8C51}" srcOrd="3" destOrd="0" parTransId="{DFD1DE17-D800-4F72-BF50-999B4C91474A}" sibTransId="{14724DCE-1E0B-4B08-B038-BA4D2E0CE07F}"/>
    <dgm:cxn modelId="{947CD34E-3468-6E48-B343-24C9956A664C}" type="presOf" srcId="{10CDD070-51B5-4E07-B3AB-FD7AA486F3E5}" destId="{A482734D-5388-D148-B534-C4124BFE2F47}" srcOrd="0" destOrd="0" presId="urn:microsoft.com/office/officeart/2008/layout/LinedList"/>
    <dgm:cxn modelId="{196D4056-0623-4283-88F7-73549FDD2B75}" srcId="{94820577-B989-43D3-89B2-D71BC58BC39D}" destId="{2ED60674-0B4B-4513-B3E5-83D53B35F2BF}" srcOrd="0" destOrd="0" parTransId="{4D1B18F2-F158-435A-98B4-C596E10A6135}" sibTransId="{A631A049-2370-4F0A-9C05-95937522C2B8}"/>
    <dgm:cxn modelId="{D12CF174-A76C-4049-B663-F2C1F8DF63C1}" srcId="{94820577-B989-43D3-89B2-D71BC58BC39D}" destId="{59752250-38D0-4D8F-B0FD-4C445E5D5864}" srcOrd="1" destOrd="0" parTransId="{9CD2C2DF-D500-4A99-9FD0-EF31A121412E}" sibTransId="{91B153F2-A309-44B2-90F5-A68201E12368}"/>
    <dgm:cxn modelId="{F8CC6D85-03E5-B648-87CF-90F4CA910FF3}" type="presOf" srcId="{59752250-38D0-4D8F-B0FD-4C445E5D5864}" destId="{1316247D-A88B-BE45-85CB-F6049541E5DC}" srcOrd="0" destOrd="0" presId="urn:microsoft.com/office/officeart/2008/layout/LinedList"/>
    <dgm:cxn modelId="{D18FC88E-3BBA-5743-BA0C-E12A31003FA5}" type="presOf" srcId="{B80E0C61-532B-4370-A2A8-3A95115A8C51}" destId="{A2DE787E-0CBB-DE45-B01C-0B386CB7B078}" srcOrd="0" destOrd="0" presId="urn:microsoft.com/office/officeart/2008/layout/LinedList"/>
    <dgm:cxn modelId="{8200A19E-8889-4CD9-BF05-99C45D29A663}" srcId="{94820577-B989-43D3-89B2-D71BC58BC39D}" destId="{0D4A35C2-A39B-4E0F-BEE2-B15946C3918F}" srcOrd="4" destOrd="0" parTransId="{19CC72D4-E95B-4953-B30A-022C41C2B940}" sibTransId="{6455CA6D-9814-45CC-8FAD-CB8BF907BB4B}"/>
    <dgm:cxn modelId="{15C316CD-6208-F644-8FB2-B7F173D1DFBD}" type="presOf" srcId="{2ED60674-0B4B-4513-B3E5-83D53B35F2BF}" destId="{BC4275F8-0749-B548-A838-BE8F70261BFF}" srcOrd="0" destOrd="0" presId="urn:microsoft.com/office/officeart/2008/layout/LinedList"/>
    <dgm:cxn modelId="{1CB569E3-5B3F-6042-98BE-2D9A3B29415F}" type="presOf" srcId="{0D4A35C2-A39B-4E0F-BEE2-B15946C3918F}" destId="{07CD8265-B23A-C349-8BF4-E8BE8089C0E7}" srcOrd="0" destOrd="0" presId="urn:microsoft.com/office/officeart/2008/layout/LinedList"/>
    <dgm:cxn modelId="{A87D5BEB-2213-C648-8F7C-8CB83BA26EC6}" type="presOf" srcId="{70EBAAFF-11E4-4D7E-AAF4-31BBACB204B8}" destId="{18714353-8B68-8A44-9F8B-F29305F1B24D}" srcOrd="0" destOrd="0" presId="urn:microsoft.com/office/officeart/2008/layout/LinedList"/>
    <dgm:cxn modelId="{078E59FE-4B79-454B-8857-9FCD8DEE1555}" type="presOf" srcId="{94820577-B989-43D3-89B2-D71BC58BC39D}" destId="{7CB4613D-F0F9-8544-A4A4-C3175E758726}" srcOrd="0" destOrd="0" presId="urn:microsoft.com/office/officeart/2008/layout/LinedList"/>
    <dgm:cxn modelId="{98EBA4DA-B251-174D-AB48-9F9ACF98BDD8}" type="presParOf" srcId="{7CB4613D-F0F9-8544-A4A4-C3175E758726}" destId="{B65BFBA5-5C2E-254B-8AD7-70EBF9B76F80}" srcOrd="0" destOrd="0" presId="urn:microsoft.com/office/officeart/2008/layout/LinedList"/>
    <dgm:cxn modelId="{6910ABAC-4504-8049-A4C1-D2B23B12CE09}" type="presParOf" srcId="{7CB4613D-F0F9-8544-A4A4-C3175E758726}" destId="{A38FC1D6-13FC-C648-ACC4-097F4CB933D2}" srcOrd="1" destOrd="0" presId="urn:microsoft.com/office/officeart/2008/layout/LinedList"/>
    <dgm:cxn modelId="{ED8941E7-D6A9-CF46-B2F2-161BA2D88FBA}" type="presParOf" srcId="{A38FC1D6-13FC-C648-ACC4-097F4CB933D2}" destId="{BC4275F8-0749-B548-A838-BE8F70261BFF}" srcOrd="0" destOrd="0" presId="urn:microsoft.com/office/officeart/2008/layout/LinedList"/>
    <dgm:cxn modelId="{23E07F8C-F9A7-4348-A8E6-F21BF6127ACA}" type="presParOf" srcId="{A38FC1D6-13FC-C648-ACC4-097F4CB933D2}" destId="{536A7D07-572F-6E41-B9D7-492769392C49}" srcOrd="1" destOrd="0" presId="urn:microsoft.com/office/officeart/2008/layout/LinedList"/>
    <dgm:cxn modelId="{A8C1CD3C-B41B-A946-BD06-A28E6B0519E7}" type="presParOf" srcId="{7CB4613D-F0F9-8544-A4A4-C3175E758726}" destId="{DDCADD5B-C917-8D4E-B37B-B7F5DDEAC13A}" srcOrd="2" destOrd="0" presId="urn:microsoft.com/office/officeart/2008/layout/LinedList"/>
    <dgm:cxn modelId="{B35EFBFA-7BD7-D542-AD51-D0991C416E21}" type="presParOf" srcId="{7CB4613D-F0F9-8544-A4A4-C3175E758726}" destId="{124AADBB-753C-4B4C-B3C9-00AA6E4C3E65}" srcOrd="3" destOrd="0" presId="urn:microsoft.com/office/officeart/2008/layout/LinedList"/>
    <dgm:cxn modelId="{D275220A-9726-6743-B922-623CB69BCAA3}" type="presParOf" srcId="{124AADBB-753C-4B4C-B3C9-00AA6E4C3E65}" destId="{1316247D-A88B-BE45-85CB-F6049541E5DC}" srcOrd="0" destOrd="0" presId="urn:microsoft.com/office/officeart/2008/layout/LinedList"/>
    <dgm:cxn modelId="{F2A9BB14-BDD4-3D42-8DED-74A7171968DD}" type="presParOf" srcId="{124AADBB-753C-4B4C-B3C9-00AA6E4C3E65}" destId="{A02BFDCC-C800-A940-AACC-17EAA3689434}" srcOrd="1" destOrd="0" presId="urn:microsoft.com/office/officeart/2008/layout/LinedList"/>
    <dgm:cxn modelId="{3EDEC822-4713-BA4D-A964-CA4D2B2496C8}" type="presParOf" srcId="{7CB4613D-F0F9-8544-A4A4-C3175E758726}" destId="{4B9F3F55-F9BD-E14B-A502-B8FF337A2E93}" srcOrd="4" destOrd="0" presId="urn:microsoft.com/office/officeart/2008/layout/LinedList"/>
    <dgm:cxn modelId="{DC18D458-F2C6-184C-81CD-494369C28640}" type="presParOf" srcId="{7CB4613D-F0F9-8544-A4A4-C3175E758726}" destId="{57BDEEA9-2E97-8441-9814-26C35E21E8FA}" srcOrd="5" destOrd="0" presId="urn:microsoft.com/office/officeart/2008/layout/LinedList"/>
    <dgm:cxn modelId="{0FDD3875-0232-E345-82AE-F55FA1D30811}" type="presParOf" srcId="{57BDEEA9-2E97-8441-9814-26C35E21E8FA}" destId="{A482734D-5388-D148-B534-C4124BFE2F47}" srcOrd="0" destOrd="0" presId="urn:microsoft.com/office/officeart/2008/layout/LinedList"/>
    <dgm:cxn modelId="{48CE1CA1-3E69-0046-871D-5ADFD7A20EF4}" type="presParOf" srcId="{57BDEEA9-2E97-8441-9814-26C35E21E8FA}" destId="{BF381BFC-9FDD-BA47-8C89-1A2CB22A30BD}" srcOrd="1" destOrd="0" presId="urn:microsoft.com/office/officeart/2008/layout/LinedList"/>
    <dgm:cxn modelId="{21F213FE-3870-C14E-9954-3E997C50B243}" type="presParOf" srcId="{7CB4613D-F0F9-8544-A4A4-C3175E758726}" destId="{F059DB46-10AD-EC44-A12B-176E4E118369}" srcOrd="6" destOrd="0" presId="urn:microsoft.com/office/officeart/2008/layout/LinedList"/>
    <dgm:cxn modelId="{DD7C925F-B1F6-0A47-A551-88470ACA5352}" type="presParOf" srcId="{7CB4613D-F0F9-8544-A4A4-C3175E758726}" destId="{B4208B55-7770-7043-A1B5-BB509BED0A63}" srcOrd="7" destOrd="0" presId="urn:microsoft.com/office/officeart/2008/layout/LinedList"/>
    <dgm:cxn modelId="{40C8EEB6-FAC4-894E-9DC3-94A85A3CC38E}" type="presParOf" srcId="{B4208B55-7770-7043-A1B5-BB509BED0A63}" destId="{A2DE787E-0CBB-DE45-B01C-0B386CB7B078}" srcOrd="0" destOrd="0" presId="urn:microsoft.com/office/officeart/2008/layout/LinedList"/>
    <dgm:cxn modelId="{D0CCD719-F0A0-4945-B154-90E6A9C3090F}" type="presParOf" srcId="{B4208B55-7770-7043-A1B5-BB509BED0A63}" destId="{2F986B14-BE48-804E-811B-52DFE12F5735}" srcOrd="1" destOrd="0" presId="urn:microsoft.com/office/officeart/2008/layout/LinedList"/>
    <dgm:cxn modelId="{5A3642F4-04DC-DE4A-A7F9-934B5B2B2C65}" type="presParOf" srcId="{7CB4613D-F0F9-8544-A4A4-C3175E758726}" destId="{36AE2F5E-8B01-7147-A504-3BABFFF024AA}" srcOrd="8" destOrd="0" presId="urn:microsoft.com/office/officeart/2008/layout/LinedList"/>
    <dgm:cxn modelId="{3680676A-9723-0E49-8922-4EDC47DB90C7}" type="presParOf" srcId="{7CB4613D-F0F9-8544-A4A4-C3175E758726}" destId="{607713F8-6262-884E-ACE4-12E5832585C1}" srcOrd="9" destOrd="0" presId="urn:microsoft.com/office/officeart/2008/layout/LinedList"/>
    <dgm:cxn modelId="{E84D5E0C-320E-B54E-AF9A-FF3703C419BA}" type="presParOf" srcId="{607713F8-6262-884E-ACE4-12E5832585C1}" destId="{07CD8265-B23A-C349-8BF4-E8BE8089C0E7}" srcOrd="0" destOrd="0" presId="urn:microsoft.com/office/officeart/2008/layout/LinedList"/>
    <dgm:cxn modelId="{E027ACD9-E81F-664E-9D1C-DF28B90E6E8C}" type="presParOf" srcId="{607713F8-6262-884E-ACE4-12E5832585C1}" destId="{A291CDE2-7836-2E46-B327-E4F284D0FD2B}" srcOrd="1" destOrd="0" presId="urn:microsoft.com/office/officeart/2008/layout/LinedList"/>
    <dgm:cxn modelId="{08EBAF2D-A8CB-1747-8FC0-499EDADFE4E1}" type="presParOf" srcId="{7CB4613D-F0F9-8544-A4A4-C3175E758726}" destId="{3F981B31-AE59-6E42-86FA-E7719BD80F1A}" srcOrd="10" destOrd="0" presId="urn:microsoft.com/office/officeart/2008/layout/LinedList"/>
    <dgm:cxn modelId="{818E74E1-35EF-B749-B169-B59C1E1A7A9C}" type="presParOf" srcId="{7CB4613D-F0F9-8544-A4A4-C3175E758726}" destId="{A19E8157-B8B1-B645-ADD9-093C143FCAAD}" srcOrd="11" destOrd="0" presId="urn:microsoft.com/office/officeart/2008/layout/LinedList"/>
    <dgm:cxn modelId="{503F4149-A156-E347-A80B-70BF07D523C3}" type="presParOf" srcId="{A19E8157-B8B1-B645-ADD9-093C143FCAAD}" destId="{18714353-8B68-8A44-9F8B-F29305F1B24D}" srcOrd="0" destOrd="0" presId="urn:microsoft.com/office/officeart/2008/layout/LinedList"/>
    <dgm:cxn modelId="{A49D60BA-DA4F-A949-A51B-3D0AE8A8FBC1}" type="presParOf" srcId="{A19E8157-B8B1-B645-ADD9-093C143FCAAD}" destId="{4EF3466D-346C-0D47-AFCF-47E33C0B2A0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740B6-A25D-4B6C-A4B8-2020292E27C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5755555-03A0-475E-A829-D3425865F950}">
      <dgm:prSet/>
      <dgm:spPr/>
      <dgm:t>
        <a:bodyPr/>
        <a:lstStyle/>
        <a:p>
          <a:r>
            <a:rPr lang="en-US"/>
            <a:t>What post-secondary institution should our son/daughter attend?  Depends on the end goal or what path you prefer….</a:t>
          </a:r>
        </a:p>
      </dgm:t>
    </dgm:pt>
    <dgm:pt modelId="{69375EDE-397F-430F-952F-2A65C09DB826}" type="parTrans" cxnId="{082B83DC-2967-41B9-843C-535EEF20D0B1}">
      <dgm:prSet/>
      <dgm:spPr/>
      <dgm:t>
        <a:bodyPr/>
        <a:lstStyle/>
        <a:p>
          <a:endParaRPr lang="en-US"/>
        </a:p>
      </dgm:t>
    </dgm:pt>
    <dgm:pt modelId="{C1855C72-794C-4A69-8743-9C1F5305D7C2}" type="sibTrans" cxnId="{082B83DC-2967-41B9-843C-535EEF20D0B1}">
      <dgm:prSet/>
      <dgm:spPr/>
      <dgm:t>
        <a:bodyPr/>
        <a:lstStyle/>
        <a:p>
          <a:endParaRPr lang="en-US"/>
        </a:p>
      </dgm:t>
    </dgm:pt>
    <dgm:pt modelId="{055D0A49-BAA6-4879-BCDE-E17BF1BDBBA2}">
      <dgm:prSet/>
      <dgm:spPr/>
      <dgm:t>
        <a:bodyPr/>
        <a:lstStyle/>
        <a:p>
          <a:r>
            <a:rPr lang="en-US"/>
            <a:t>Technical/Career Institution – Vocational </a:t>
          </a:r>
        </a:p>
      </dgm:t>
    </dgm:pt>
    <dgm:pt modelId="{C1351F92-2941-4005-859E-63DCFAA7FB0A}" type="parTrans" cxnId="{1ED4DDE1-CD8D-4BFE-93E8-918ADF2EEC0E}">
      <dgm:prSet/>
      <dgm:spPr/>
      <dgm:t>
        <a:bodyPr/>
        <a:lstStyle/>
        <a:p>
          <a:endParaRPr lang="en-US"/>
        </a:p>
      </dgm:t>
    </dgm:pt>
    <dgm:pt modelId="{1B98E2EE-C487-4153-A7BA-BBDC59B27F5D}" type="sibTrans" cxnId="{1ED4DDE1-CD8D-4BFE-93E8-918ADF2EEC0E}">
      <dgm:prSet/>
      <dgm:spPr/>
      <dgm:t>
        <a:bodyPr/>
        <a:lstStyle/>
        <a:p>
          <a:endParaRPr lang="en-US"/>
        </a:p>
      </dgm:t>
    </dgm:pt>
    <dgm:pt modelId="{820503E6-5F3A-431F-BD64-4B2B4ACFE762}">
      <dgm:prSet/>
      <dgm:spPr/>
      <dgm:t>
        <a:bodyPr/>
        <a:lstStyle/>
        <a:p>
          <a:r>
            <a:rPr lang="en-US"/>
            <a:t>Polytechnic – Certificate, Diploma, Degree</a:t>
          </a:r>
        </a:p>
      </dgm:t>
    </dgm:pt>
    <dgm:pt modelId="{95C0EE25-E195-417D-A42D-DCD300787FCA}" type="parTrans" cxnId="{CB196D41-6AF9-4721-BBEA-85B025DCC5C8}">
      <dgm:prSet/>
      <dgm:spPr/>
      <dgm:t>
        <a:bodyPr/>
        <a:lstStyle/>
        <a:p>
          <a:endParaRPr lang="en-US"/>
        </a:p>
      </dgm:t>
    </dgm:pt>
    <dgm:pt modelId="{412847BB-5753-4BDE-A745-245BA73FD163}" type="sibTrans" cxnId="{CB196D41-6AF9-4721-BBEA-85B025DCC5C8}">
      <dgm:prSet/>
      <dgm:spPr/>
      <dgm:t>
        <a:bodyPr/>
        <a:lstStyle/>
        <a:p>
          <a:endParaRPr lang="en-US"/>
        </a:p>
      </dgm:t>
    </dgm:pt>
    <dgm:pt modelId="{B2F4946C-DECF-4BB1-9A51-129CFB63CE73}">
      <dgm:prSet/>
      <dgm:spPr/>
      <dgm:t>
        <a:bodyPr/>
        <a:lstStyle/>
        <a:p>
          <a:r>
            <a:rPr lang="en-US"/>
            <a:t>College – Certificate 1yr, Diploma 2 yrs, Degree 4 yrs</a:t>
          </a:r>
        </a:p>
      </dgm:t>
    </dgm:pt>
    <dgm:pt modelId="{B7658344-5075-43D1-98DF-CFB411A569FC}" type="parTrans" cxnId="{6C10602B-796A-4634-AEBF-22B242293057}">
      <dgm:prSet/>
      <dgm:spPr/>
      <dgm:t>
        <a:bodyPr/>
        <a:lstStyle/>
        <a:p>
          <a:endParaRPr lang="en-US"/>
        </a:p>
      </dgm:t>
    </dgm:pt>
    <dgm:pt modelId="{5E91E8B2-9D16-4228-8F5A-5C15E14059CC}" type="sibTrans" cxnId="{6C10602B-796A-4634-AEBF-22B242293057}">
      <dgm:prSet/>
      <dgm:spPr/>
      <dgm:t>
        <a:bodyPr/>
        <a:lstStyle/>
        <a:p>
          <a:endParaRPr lang="en-US"/>
        </a:p>
      </dgm:t>
    </dgm:pt>
    <dgm:pt modelId="{9516E76A-0604-4A74-8412-51F497590A0C}">
      <dgm:prSet/>
      <dgm:spPr/>
      <dgm:t>
        <a:bodyPr/>
        <a:lstStyle/>
        <a:p>
          <a:r>
            <a:rPr lang="en-US"/>
            <a:t>College – Transfer to University</a:t>
          </a:r>
        </a:p>
      </dgm:t>
    </dgm:pt>
    <dgm:pt modelId="{9BFB858B-910B-402A-BFF5-3014FC976EAC}" type="parTrans" cxnId="{4844FEEE-63B9-47C2-A1AF-41F9424425A4}">
      <dgm:prSet/>
      <dgm:spPr/>
      <dgm:t>
        <a:bodyPr/>
        <a:lstStyle/>
        <a:p>
          <a:endParaRPr lang="en-US"/>
        </a:p>
      </dgm:t>
    </dgm:pt>
    <dgm:pt modelId="{77C37B65-899D-4D57-A483-2BD4B752B25B}" type="sibTrans" cxnId="{4844FEEE-63B9-47C2-A1AF-41F9424425A4}">
      <dgm:prSet/>
      <dgm:spPr/>
      <dgm:t>
        <a:bodyPr/>
        <a:lstStyle/>
        <a:p>
          <a:endParaRPr lang="en-US"/>
        </a:p>
      </dgm:t>
    </dgm:pt>
    <dgm:pt modelId="{EA213448-EAA5-4D50-A06D-FFCB7CAF0892}">
      <dgm:prSet/>
      <dgm:spPr/>
      <dgm:t>
        <a:bodyPr/>
        <a:lstStyle/>
        <a:p>
          <a:r>
            <a:rPr lang="en-US"/>
            <a:t>University – Bachelors, Masters, PhD</a:t>
          </a:r>
        </a:p>
      </dgm:t>
    </dgm:pt>
    <dgm:pt modelId="{E8487650-CF6D-476E-97CC-F7E118EEF949}" type="parTrans" cxnId="{B82D7B45-B445-4A17-BC7A-6093AAE7E271}">
      <dgm:prSet/>
      <dgm:spPr/>
      <dgm:t>
        <a:bodyPr/>
        <a:lstStyle/>
        <a:p>
          <a:endParaRPr lang="en-US"/>
        </a:p>
      </dgm:t>
    </dgm:pt>
    <dgm:pt modelId="{EC5B8A4B-3EAB-48E6-B2EE-0F6B96A95687}" type="sibTrans" cxnId="{B82D7B45-B445-4A17-BC7A-6093AAE7E271}">
      <dgm:prSet/>
      <dgm:spPr/>
      <dgm:t>
        <a:bodyPr/>
        <a:lstStyle/>
        <a:p>
          <a:endParaRPr lang="en-US"/>
        </a:p>
      </dgm:t>
    </dgm:pt>
    <dgm:pt modelId="{DE894556-6AAB-414F-BC65-67A198F472C5}" type="pres">
      <dgm:prSet presAssocID="{D67740B6-A25D-4B6C-A4B8-2020292E27C9}" presName="vert0" presStyleCnt="0">
        <dgm:presLayoutVars>
          <dgm:dir/>
          <dgm:animOne val="branch"/>
          <dgm:animLvl val="lvl"/>
        </dgm:presLayoutVars>
      </dgm:prSet>
      <dgm:spPr/>
    </dgm:pt>
    <dgm:pt modelId="{8C3A1C73-80F2-F447-AF46-DF26CA2B3530}" type="pres">
      <dgm:prSet presAssocID="{15755555-03A0-475E-A829-D3425865F950}" presName="thickLine" presStyleLbl="alignNode1" presStyleIdx="0" presStyleCnt="6"/>
      <dgm:spPr/>
    </dgm:pt>
    <dgm:pt modelId="{65E6EC6E-69F3-E241-9C4B-2B8DE5EBFFA3}" type="pres">
      <dgm:prSet presAssocID="{15755555-03A0-475E-A829-D3425865F950}" presName="horz1" presStyleCnt="0"/>
      <dgm:spPr/>
    </dgm:pt>
    <dgm:pt modelId="{94D4EC80-A64D-1A4F-912C-F0307E9E7425}" type="pres">
      <dgm:prSet presAssocID="{15755555-03A0-475E-A829-D3425865F950}" presName="tx1" presStyleLbl="revTx" presStyleIdx="0" presStyleCnt="6"/>
      <dgm:spPr/>
    </dgm:pt>
    <dgm:pt modelId="{F30CA5AD-D7BB-D34D-A398-53BC79ABE8AC}" type="pres">
      <dgm:prSet presAssocID="{15755555-03A0-475E-A829-D3425865F950}" presName="vert1" presStyleCnt="0"/>
      <dgm:spPr/>
    </dgm:pt>
    <dgm:pt modelId="{1BF515A8-AE4C-954B-B915-2B5C5CD5D5DA}" type="pres">
      <dgm:prSet presAssocID="{055D0A49-BAA6-4879-BCDE-E17BF1BDBBA2}" presName="thickLine" presStyleLbl="alignNode1" presStyleIdx="1" presStyleCnt="6"/>
      <dgm:spPr/>
    </dgm:pt>
    <dgm:pt modelId="{8EA62EAC-522E-1547-BF7F-28B2C619BA4C}" type="pres">
      <dgm:prSet presAssocID="{055D0A49-BAA6-4879-BCDE-E17BF1BDBBA2}" presName="horz1" presStyleCnt="0"/>
      <dgm:spPr/>
    </dgm:pt>
    <dgm:pt modelId="{78A7BFF9-FC0D-394D-A497-814DB36A7798}" type="pres">
      <dgm:prSet presAssocID="{055D0A49-BAA6-4879-BCDE-E17BF1BDBBA2}" presName="tx1" presStyleLbl="revTx" presStyleIdx="1" presStyleCnt="6"/>
      <dgm:spPr/>
    </dgm:pt>
    <dgm:pt modelId="{F436F62C-CA9D-C442-AD04-3D69F9EA8D2B}" type="pres">
      <dgm:prSet presAssocID="{055D0A49-BAA6-4879-BCDE-E17BF1BDBBA2}" presName="vert1" presStyleCnt="0"/>
      <dgm:spPr/>
    </dgm:pt>
    <dgm:pt modelId="{9DDC210D-4DE0-7546-8D51-8B89C65ED02D}" type="pres">
      <dgm:prSet presAssocID="{820503E6-5F3A-431F-BD64-4B2B4ACFE762}" presName="thickLine" presStyleLbl="alignNode1" presStyleIdx="2" presStyleCnt="6"/>
      <dgm:spPr/>
    </dgm:pt>
    <dgm:pt modelId="{1B6FE7D2-F93D-AD4E-B2E3-F6728ADE62FA}" type="pres">
      <dgm:prSet presAssocID="{820503E6-5F3A-431F-BD64-4B2B4ACFE762}" presName="horz1" presStyleCnt="0"/>
      <dgm:spPr/>
    </dgm:pt>
    <dgm:pt modelId="{3D339170-70DC-A24D-9320-6B8C03C68F0A}" type="pres">
      <dgm:prSet presAssocID="{820503E6-5F3A-431F-BD64-4B2B4ACFE762}" presName="tx1" presStyleLbl="revTx" presStyleIdx="2" presStyleCnt="6"/>
      <dgm:spPr/>
    </dgm:pt>
    <dgm:pt modelId="{C107FB85-F943-A54B-928E-B2B10700CF63}" type="pres">
      <dgm:prSet presAssocID="{820503E6-5F3A-431F-BD64-4B2B4ACFE762}" presName="vert1" presStyleCnt="0"/>
      <dgm:spPr/>
    </dgm:pt>
    <dgm:pt modelId="{B82A973A-C3C5-174D-9305-DEFD01EE5602}" type="pres">
      <dgm:prSet presAssocID="{B2F4946C-DECF-4BB1-9A51-129CFB63CE73}" presName="thickLine" presStyleLbl="alignNode1" presStyleIdx="3" presStyleCnt="6"/>
      <dgm:spPr/>
    </dgm:pt>
    <dgm:pt modelId="{C6301496-997E-684F-8CE8-19F26515817C}" type="pres">
      <dgm:prSet presAssocID="{B2F4946C-DECF-4BB1-9A51-129CFB63CE73}" presName="horz1" presStyleCnt="0"/>
      <dgm:spPr/>
    </dgm:pt>
    <dgm:pt modelId="{6E3985F9-9A72-A242-BB7C-5689B20CAF48}" type="pres">
      <dgm:prSet presAssocID="{B2F4946C-DECF-4BB1-9A51-129CFB63CE73}" presName="tx1" presStyleLbl="revTx" presStyleIdx="3" presStyleCnt="6"/>
      <dgm:spPr/>
    </dgm:pt>
    <dgm:pt modelId="{FCA936C0-F407-0444-BB43-63ED3CB03427}" type="pres">
      <dgm:prSet presAssocID="{B2F4946C-DECF-4BB1-9A51-129CFB63CE73}" presName="vert1" presStyleCnt="0"/>
      <dgm:spPr/>
    </dgm:pt>
    <dgm:pt modelId="{B3EC5CF9-EBEA-8D4F-A023-3D074FCE61BC}" type="pres">
      <dgm:prSet presAssocID="{9516E76A-0604-4A74-8412-51F497590A0C}" presName="thickLine" presStyleLbl="alignNode1" presStyleIdx="4" presStyleCnt="6"/>
      <dgm:spPr/>
    </dgm:pt>
    <dgm:pt modelId="{6AE188AF-4291-3C40-9108-AA2DDFD89854}" type="pres">
      <dgm:prSet presAssocID="{9516E76A-0604-4A74-8412-51F497590A0C}" presName="horz1" presStyleCnt="0"/>
      <dgm:spPr/>
    </dgm:pt>
    <dgm:pt modelId="{B545F0A3-1D7D-7E47-A248-A435D63AC90C}" type="pres">
      <dgm:prSet presAssocID="{9516E76A-0604-4A74-8412-51F497590A0C}" presName="tx1" presStyleLbl="revTx" presStyleIdx="4" presStyleCnt="6"/>
      <dgm:spPr/>
    </dgm:pt>
    <dgm:pt modelId="{45DFC0FE-495E-6F43-80CE-0622A13BC8E8}" type="pres">
      <dgm:prSet presAssocID="{9516E76A-0604-4A74-8412-51F497590A0C}" presName="vert1" presStyleCnt="0"/>
      <dgm:spPr/>
    </dgm:pt>
    <dgm:pt modelId="{962299F4-AAA8-1B4E-893C-3456975A3361}" type="pres">
      <dgm:prSet presAssocID="{EA213448-EAA5-4D50-A06D-FFCB7CAF0892}" presName="thickLine" presStyleLbl="alignNode1" presStyleIdx="5" presStyleCnt="6"/>
      <dgm:spPr/>
    </dgm:pt>
    <dgm:pt modelId="{8DAAF73B-0483-6541-8121-6E2A61177E0D}" type="pres">
      <dgm:prSet presAssocID="{EA213448-EAA5-4D50-A06D-FFCB7CAF0892}" presName="horz1" presStyleCnt="0"/>
      <dgm:spPr/>
    </dgm:pt>
    <dgm:pt modelId="{1E6A8E8A-F3AD-8642-985F-D093E587633B}" type="pres">
      <dgm:prSet presAssocID="{EA213448-EAA5-4D50-A06D-FFCB7CAF0892}" presName="tx1" presStyleLbl="revTx" presStyleIdx="5" presStyleCnt="6"/>
      <dgm:spPr/>
    </dgm:pt>
    <dgm:pt modelId="{F06F327B-781C-514B-8481-D6E9A3AD7A87}" type="pres">
      <dgm:prSet presAssocID="{EA213448-EAA5-4D50-A06D-FFCB7CAF0892}" presName="vert1" presStyleCnt="0"/>
      <dgm:spPr/>
    </dgm:pt>
  </dgm:ptLst>
  <dgm:cxnLst>
    <dgm:cxn modelId="{467C1E00-5D7B-3B40-9928-1BC627C16F5F}" type="presOf" srcId="{9516E76A-0604-4A74-8412-51F497590A0C}" destId="{B545F0A3-1D7D-7E47-A248-A435D63AC90C}" srcOrd="0" destOrd="0" presId="urn:microsoft.com/office/officeart/2008/layout/LinedList"/>
    <dgm:cxn modelId="{FE9FCE0F-D637-EC4D-866A-655BFEE9D5D8}" type="presOf" srcId="{055D0A49-BAA6-4879-BCDE-E17BF1BDBBA2}" destId="{78A7BFF9-FC0D-394D-A497-814DB36A7798}" srcOrd="0" destOrd="0" presId="urn:microsoft.com/office/officeart/2008/layout/LinedList"/>
    <dgm:cxn modelId="{6C10602B-796A-4634-AEBF-22B242293057}" srcId="{D67740B6-A25D-4B6C-A4B8-2020292E27C9}" destId="{B2F4946C-DECF-4BB1-9A51-129CFB63CE73}" srcOrd="3" destOrd="0" parTransId="{B7658344-5075-43D1-98DF-CFB411A569FC}" sibTransId="{5E91E8B2-9D16-4228-8F5A-5C15E14059CC}"/>
    <dgm:cxn modelId="{CB196D41-6AF9-4721-BBEA-85B025DCC5C8}" srcId="{D67740B6-A25D-4B6C-A4B8-2020292E27C9}" destId="{820503E6-5F3A-431F-BD64-4B2B4ACFE762}" srcOrd="2" destOrd="0" parTransId="{95C0EE25-E195-417D-A42D-DCD300787FCA}" sibTransId="{412847BB-5753-4BDE-A745-245BA73FD163}"/>
    <dgm:cxn modelId="{B82D7B45-B445-4A17-BC7A-6093AAE7E271}" srcId="{D67740B6-A25D-4B6C-A4B8-2020292E27C9}" destId="{EA213448-EAA5-4D50-A06D-FFCB7CAF0892}" srcOrd="5" destOrd="0" parTransId="{E8487650-CF6D-476E-97CC-F7E118EEF949}" sibTransId="{EC5B8A4B-3EAB-48E6-B2EE-0F6B96A95687}"/>
    <dgm:cxn modelId="{1D559367-3981-5E42-8B65-9D361FCE2664}" type="presOf" srcId="{EA213448-EAA5-4D50-A06D-FFCB7CAF0892}" destId="{1E6A8E8A-F3AD-8642-985F-D093E587633B}" srcOrd="0" destOrd="0" presId="urn:microsoft.com/office/officeart/2008/layout/LinedList"/>
    <dgm:cxn modelId="{331E058A-5D00-3545-B8AE-E33C7D69AE0D}" type="presOf" srcId="{820503E6-5F3A-431F-BD64-4B2B4ACFE762}" destId="{3D339170-70DC-A24D-9320-6B8C03C68F0A}" srcOrd="0" destOrd="0" presId="urn:microsoft.com/office/officeart/2008/layout/LinedList"/>
    <dgm:cxn modelId="{5297D7A1-75F0-DB4A-B5A1-2858F4A20AFF}" type="presOf" srcId="{D67740B6-A25D-4B6C-A4B8-2020292E27C9}" destId="{DE894556-6AAB-414F-BC65-67A198F472C5}" srcOrd="0" destOrd="0" presId="urn:microsoft.com/office/officeart/2008/layout/LinedList"/>
    <dgm:cxn modelId="{082B83DC-2967-41B9-843C-535EEF20D0B1}" srcId="{D67740B6-A25D-4B6C-A4B8-2020292E27C9}" destId="{15755555-03A0-475E-A829-D3425865F950}" srcOrd="0" destOrd="0" parTransId="{69375EDE-397F-430F-952F-2A65C09DB826}" sibTransId="{C1855C72-794C-4A69-8743-9C1F5305D7C2}"/>
    <dgm:cxn modelId="{1ED4DDE1-CD8D-4BFE-93E8-918ADF2EEC0E}" srcId="{D67740B6-A25D-4B6C-A4B8-2020292E27C9}" destId="{055D0A49-BAA6-4879-BCDE-E17BF1BDBBA2}" srcOrd="1" destOrd="0" parTransId="{C1351F92-2941-4005-859E-63DCFAA7FB0A}" sibTransId="{1B98E2EE-C487-4153-A7BA-BBDC59B27F5D}"/>
    <dgm:cxn modelId="{4844FEEE-63B9-47C2-A1AF-41F9424425A4}" srcId="{D67740B6-A25D-4B6C-A4B8-2020292E27C9}" destId="{9516E76A-0604-4A74-8412-51F497590A0C}" srcOrd="4" destOrd="0" parTransId="{9BFB858B-910B-402A-BFF5-3014FC976EAC}" sibTransId="{77C37B65-899D-4D57-A483-2BD4B752B25B}"/>
    <dgm:cxn modelId="{DB8EA7F1-7197-6648-9B58-F85E285B3C85}" type="presOf" srcId="{15755555-03A0-475E-A829-D3425865F950}" destId="{94D4EC80-A64D-1A4F-912C-F0307E9E7425}" srcOrd="0" destOrd="0" presId="urn:microsoft.com/office/officeart/2008/layout/LinedList"/>
    <dgm:cxn modelId="{3A445BFF-B302-CA4D-AEB4-34E74B0E8C16}" type="presOf" srcId="{B2F4946C-DECF-4BB1-9A51-129CFB63CE73}" destId="{6E3985F9-9A72-A242-BB7C-5689B20CAF48}" srcOrd="0" destOrd="0" presId="urn:microsoft.com/office/officeart/2008/layout/LinedList"/>
    <dgm:cxn modelId="{9AE48739-FD64-4F47-843A-618650141EFA}" type="presParOf" srcId="{DE894556-6AAB-414F-BC65-67A198F472C5}" destId="{8C3A1C73-80F2-F447-AF46-DF26CA2B3530}" srcOrd="0" destOrd="0" presId="urn:microsoft.com/office/officeart/2008/layout/LinedList"/>
    <dgm:cxn modelId="{F7D50432-53C0-944B-B633-5CFF8B910CEE}" type="presParOf" srcId="{DE894556-6AAB-414F-BC65-67A198F472C5}" destId="{65E6EC6E-69F3-E241-9C4B-2B8DE5EBFFA3}" srcOrd="1" destOrd="0" presId="urn:microsoft.com/office/officeart/2008/layout/LinedList"/>
    <dgm:cxn modelId="{5B1045C2-68A3-5E4C-B3C9-C54FD0764990}" type="presParOf" srcId="{65E6EC6E-69F3-E241-9C4B-2B8DE5EBFFA3}" destId="{94D4EC80-A64D-1A4F-912C-F0307E9E7425}" srcOrd="0" destOrd="0" presId="urn:microsoft.com/office/officeart/2008/layout/LinedList"/>
    <dgm:cxn modelId="{A6C90732-578D-FB41-8E6B-CE90CCA2D290}" type="presParOf" srcId="{65E6EC6E-69F3-E241-9C4B-2B8DE5EBFFA3}" destId="{F30CA5AD-D7BB-D34D-A398-53BC79ABE8AC}" srcOrd="1" destOrd="0" presId="urn:microsoft.com/office/officeart/2008/layout/LinedList"/>
    <dgm:cxn modelId="{0AB0654D-1888-654E-8F18-EBE875694CF8}" type="presParOf" srcId="{DE894556-6AAB-414F-BC65-67A198F472C5}" destId="{1BF515A8-AE4C-954B-B915-2B5C5CD5D5DA}" srcOrd="2" destOrd="0" presId="urn:microsoft.com/office/officeart/2008/layout/LinedList"/>
    <dgm:cxn modelId="{AFB35B5D-4DFB-064C-8D1A-788646507DB5}" type="presParOf" srcId="{DE894556-6AAB-414F-BC65-67A198F472C5}" destId="{8EA62EAC-522E-1547-BF7F-28B2C619BA4C}" srcOrd="3" destOrd="0" presId="urn:microsoft.com/office/officeart/2008/layout/LinedList"/>
    <dgm:cxn modelId="{243CFBC9-583D-4E4F-BB4F-433549415588}" type="presParOf" srcId="{8EA62EAC-522E-1547-BF7F-28B2C619BA4C}" destId="{78A7BFF9-FC0D-394D-A497-814DB36A7798}" srcOrd="0" destOrd="0" presId="urn:microsoft.com/office/officeart/2008/layout/LinedList"/>
    <dgm:cxn modelId="{A62718D6-1123-B140-91EC-2E87B744D1BF}" type="presParOf" srcId="{8EA62EAC-522E-1547-BF7F-28B2C619BA4C}" destId="{F436F62C-CA9D-C442-AD04-3D69F9EA8D2B}" srcOrd="1" destOrd="0" presId="urn:microsoft.com/office/officeart/2008/layout/LinedList"/>
    <dgm:cxn modelId="{7202AE3C-91EF-7C4B-9ECB-524B06B4D24F}" type="presParOf" srcId="{DE894556-6AAB-414F-BC65-67A198F472C5}" destId="{9DDC210D-4DE0-7546-8D51-8B89C65ED02D}" srcOrd="4" destOrd="0" presId="urn:microsoft.com/office/officeart/2008/layout/LinedList"/>
    <dgm:cxn modelId="{20D0DC58-C82C-5041-8232-78A618268E9F}" type="presParOf" srcId="{DE894556-6AAB-414F-BC65-67A198F472C5}" destId="{1B6FE7D2-F93D-AD4E-B2E3-F6728ADE62FA}" srcOrd="5" destOrd="0" presId="urn:microsoft.com/office/officeart/2008/layout/LinedList"/>
    <dgm:cxn modelId="{D3A98334-E4A7-EB49-B6C0-1133C574A7A2}" type="presParOf" srcId="{1B6FE7D2-F93D-AD4E-B2E3-F6728ADE62FA}" destId="{3D339170-70DC-A24D-9320-6B8C03C68F0A}" srcOrd="0" destOrd="0" presId="urn:microsoft.com/office/officeart/2008/layout/LinedList"/>
    <dgm:cxn modelId="{85C68FB4-9C9F-C240-8CD9-00DAA2C3E0BC}" type="presParOf" srcId="{1B6FE7D2-F93D-AD4E-B2E3-F6728ADE62FA}" destId="{C107FB85-F943-A54B-928E-B2B10700CF63}" srcOrd="1" destOrd="0" presId="urn:microsoft.com/office/officeart/2008/layout/LinedList"/>
    <dgm:cxn modelId="{6C47EE81-B4CD-4E42-A0C7-15F9F6145EA3}" type="presParOf" srcId="{DE894556-6AAB-414F-BC65-67A198F472C5}" destId="{B82A973A-C3C5-174D-9305-DEFD01EE5602}" srcOrd="6" destOrd="0" presId="urn:microsoft.com/office/officeart/2008/layout/LinedList"/>
    <dgm:cxn modelId="{4D05A40E-221B-664E-A449-B265D0ABA48C}" type="presParOf" srcId="{DE894556-6AAB-414F-BC65-67A198F472C5}" destId="{C6301496-997E-684F-8CE8-19F26515817C}" srcOrd="7" destOrd="0" presId="urn:microsoft.com/office/officeart/2008/layout/LinedList"/>
    <dgm:cxn modelId="{1B3AAC0C-F1D3-D74C-B5B0-8A0C530588D8}" type="presParOf" srcId="{C6301496-997E-684F-8CE8-19F26515817C}" destId="{6E3985F9-9A72-A242-BB7C-5689B20CAF48}" srcOrd="0" destOrd="0" presId="urn:microsoft.com/office/officeart/2008/layout/LinedList"/>
    <dgm:cxn modelId="{DA1F2681-2219-8C48-9545-0743AEB25CCF}" type="presParOf" srcId="{C6301496-997E-684F-8CE8-19F26515817C}" destId="{FCA936C0-F407-0444-BB43-63ED3CB03427}" srcOrd="1" destOrd="0" presId="urn:microsoft.com/office/officeart/2008/layout/LinedList"/>
    <dgm:cxn modelId="{A9A4B01A-E85C-6043-BCCC-6D99C73A44FA}" type="presParOf" srcId="{DE894556-6AAB-414F-BC65-67A198F472C5}" destId="{B3EC5CF9-EBEA-8D4F-A023-3D074FCE61BC}" srcOrd="8" destOrd="0" presId="urn:microsoft.com/office/officeart/2008/layout/LinedList"/>
    <dgm:cxn modelId="{61F108E3-C277-B041-8B78-84E12053A809}" type="presParOf" srcId="{DE894556-6AAB-414F-BC65-67A198F472C5}" destId="{6AE188AF-4291-3C40-9108-AA2DDFD89854}" srcOrd="9" destOrd="0" presId="urn:microsoft.com/office/officeart/2008/layout/LinedList"/>
    <dgm:cxn modelId="{87DD1264-718A-D547-985C-C460CA039BBD}" type="presParOf" srcId="{6AE188AF-4291-3C40-9108-AA2DDFD89854}" destId="{B545F0A3-1D7D-7E47-A248-A435D63AC90C}" srcOrd="0" destOrd="0" presId="urn:microsoft.com/office/officeart/2008/layout/LinedList"/>
    <dgm:cxn modelId="{20EAFCC7-0126-E541-8CC4-760F28F50852}" type="presParOf" srcId="{6AE188AF-4291-3C40-9108-AA2DDFD89854}" destId="{45DFC0FE-495E-6F43-80CE-0622A13BC8E8}" srcOrd="1" destOrd="0" presId="urn:microsoft.com/office/officeart/2008/layout/LinedList"/>
    <dgm:cxn modelId="{DF09DDCE-9C00-A84D-9566-19CB3C2F1C7B}" type="presParOf" srcId="{DE894556-6AAB-414F-BC65-67A198F472C5}" destId="{962299F4-AAA8-1B4E-893C-3456975A3361}" srcOrd="10" destOrd="0" presId="urn:microsoft.com/office/officeart/2008/layout/LinedList"/>
    <dgm:cxn modelId="{87CBDE29-3A77-7442-841C-BFDFD560C942}" type="presParOf" srcId="{DE894556-6AAB-414F-BC65-67A198F472C5}" destId="{8DAAF73B-0483-6541-8121-6E2A61177E0D}" srcOrd="11" destOrd="0" presId="urn:microsoft.com/office/officeart/2008/layout/LinedList"/>
    <dgm:cxn modelId="{4594AC39-E8E3-B749-800F-0CA7D13AABC7}" type="presParOf" srcId="{8DAAF73B-0483-6541-8121-6E2A61177E0D}" destId="{1E6A8E8A-F3AD-8642-985F-D093E587633B}" srcOrd="0" destOrd="0" presId="urn:microsoft.com/office/officeart/2008/layout/LinedList"/>
    <dgm:cxn modelId="{660E0840-ACC1-764D-ACD9-0578A588EAA1}" type="presParOf" srcId="{8DAAF73B-0483-6541-8121-6E2A61177E0D}" destId="{F06F327B-781C-514B-8481-D6E9A3AD7A8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509416-6138-41E8-9F1A-7367E7E84E49}" type="doc">
      <dgm:prSet loTypeId="urn:microsoft.com/office/officeart/2005/8/layout/cycle2" loCatId="cycle" qsTypeId="urn:microsoft.com/office/officeart/2005/8/quickstyle/simple1" qsCatId="simple" csTypeId="urn:microsoft.com/office/officeart/2005/8/colors/accent3_2" csCatId="accent3"/>
      <dgm:spPr/>
      <dgm:t>
        <a:bodyPr/>
        <a:lstStyle/>
        <a:p>
          <a:endParaRPr lang="en-US"/>
        </a:p>
      </dgm:t>
    </dgm:pt>
    <dgm:pt modelId="{AE2C83BE-2C7B-4742-8644-E05154BCCB44}">
      <dgm:prSet/>
      <dgm:spPr/>
      <dgm:t>
        <a:bodyPr/>
        <a:lstStyle/>
        <a:p>
          <a:r>
            <a:rPr lang="en-CA"/>
            <a:t>If your son/daughter decides to go into the  trade area, their post-secondary education is NOT transferable.</a:t>
          </a:r>
          <a:endParaRPr lang="en-US"/>
        </a:p>
      </dgm:t>
    </dgm:pt>
    <dgm:pt modelId="{5EAD1DA4-9632-4DA3-AAA0-99793CA2C7DC}" type="parTrans" cxnId="{B4913587-7185-4568-9742-6869D010F5F7}">
      <dgm:prSet/>
      <dgm:spPr/>
      <dgm:t>
        <a:bodyPr/>
        <a:lstStyle/>
        <a:p>
          <a:endParaRPr lang="en-US"/>
        </a:p>
      </dgm:t>
    </dgm:pt>
    <dgm:pt modelId="{4EE2644C-4EF6-4964-87C6-6C9825BCDB38}" type="sibTrans" cxnId="{B4913587-7185-4568-9742-6869D010F5F7}">
      <dgm:prSet/>
      <dgm:spPr/>
      <dgm:t>
        <a:bodyPr/>
        <a:lstStyle/>
        <a:p>
          <a:endParaRPr lang="en-US"/>
        </a:p>
      </dgm:t>
    </dgm:pt>
    <dgm:pt modelId="{39A8D7D9-D64E-419B-AA6A-B6B513013708}">
      <dgm:prSet/>
      <dgm:spPr/>
      <dgm:t>
        <a:bodyPr/>
        <a:lstStyle/>
        <a:p>
          <a:r>
            <a:rPr lang="en-CA"/>
            <a:t>They can complete a trades certificate and then go to college or university if they so choose.</a:t>
          </a:r>
          <a:endParaRPr lang="en-US"/>
        </a:p>
      </dgm:t>
    </dgm:pt>
    <dgm:pt modelId="{B929BAA6-8EFD-438A-8BF6-2EE8362B6051}" type="parTrans" cxnId="{70B66DD2-9139-40C2-8A33-229686308B37}">
      <dgm:prSet/>
      <dgm:spPr/>
      <dgm:t>
        <a:bodyPr/>
        <a:lstStyle/>
        <a:p>
          <a:endParaRPr lang="en-US"/>
        </a:p>
      </dgm:t>
    </dgm:pt>
    <dgm:pt modelId="{DBF250A9-93E1-489A-AD1B-E0ED50F3F587}" type="sibTrans" cxnId="{70B66DD2-9139-40C2-8A33-229686308B37}">
      <dgm:prSet/>
      <dgm:spPr/>
      <dgm:t>
        <a:bodyPr/>
        <a:lstStyle/>
        <a:p>
          <a:endParaRPr lang="en-US"/>
        </a:p>
      </dgm:t>
    </dgm:pt>
    <dgm:pt modelId="{49AD7FDC-5766-6846-A1F7-144C7BD25F47}" type="pres">
      <dgm:prSet presAssocID="{0B509416-6138-41E8-9F1A-7367E7E84E49}" presName="cycle" presStyleCnt="0">
        <dgm:presLayoutVars>
          <dgm:dir/>
          <dgm:resizeHandles val="exact"/>
        </dgm:presLayoutVars>
      </dgm:prSet>
      <dgm:spPr/>
    </dgm:pt>
    <dgm:pt modelId="{02D29730-B96F-D44B-B975-8DBD1E3CA3F0}" type="pres">
      <dgm:prSet presAssocID="{AE2C83BE-2C7B-4742-8644-E05154BCCB44}" presName="node" presStyleLbl="node1" presStyleIdx="0" presStyleCnt="2">
        <dgm:presLayoutVars>
          <dgm:bulletEnabled val="1"/>
        </dgm:presLayoutVars>
      </dgm:prSet>
      <dgm:spPr/>
    </dgm:pt>
    <dgm:pt modelId="{C15EF0DE-8F86-6E40-A1DD-E8B55BBE035E}" type="pres">
      <dgm:prSet presAssocID="{4EE2644C-4EF6-4964-87C6-6C9825BCDB38}" presName="sibTrans" presStyleLbl="sibTrans2D1" presStyleIdx="0" presStyleCnt="2"/>
      <dgm:spPr/>
    </dgm:pt>
    <dgm:pt modelId="{E337250A-0D55-1641-8379-ADD063B7C38C}" type="pres">
      <dgm:prSet presAssocID="{4EE2644C-4EF6-4964-87C6-6C9825BCDB38}" presName="connectorText" presStyleLbl="sibTrans2D1" presStyleIdx="0" presStyleCnt="2"/>
      <dgm:spPr/>
    </dgm:pt>
    <dgm:pt modelId="{40E06CA4-AEE1-614B-9E15-B18DB3B7A13B}" type="pres">
      <dgm:prSet presAssocID="{39A8D7D9-D64E-419B-AA6A-B6B513013708}" presName="node" presStyleLbl="node1" presStyleIdx="1" presStyleCnt="2">
        <dgm:presLayoutVars>
          <dgm:bulletEnabled val="1"/>
        </dgm:presLayoutVars>
      </dgm:prSet>
      <dgm:spPr/>
    </dgm:pt>
    <dgm:pt modelId="{DD563F46-0DDE-ED45-BB61-93731C51DB4A}" type="pres">
      <dgm:prSet presAssocID="{DBF250A9-93E1-489A-AD1B-E0ED50F3F587}" presName="sibTrans" presStyleLbl="sibTrans2D1" presStyleIdx="1" presStyleCnt="2"/>
      <dgm:spPr/>
    </dgm:pt>
    <dgm:pt modelId="{1FB8A5B1-F5F8-0D48-B4F9-5CB93E8422B2}" type="pres">
      <dgm:prSet presAssocID="{DBF250A9-93E1-489A-AD1B-E0ED50F3F587}" presName="connectorText" presStyleLbl="sibTrans2D1" presStyleIdx="1" presStyleCnt="2"/>
      <dgm:spPr/>
    </dgm:pt>
  </dgm:ptLst>
  <dgm:cxnLst>
    <dgm:cxn modelId="{22590115-7A04-2449-9967-BA5567069C09}" type="presOf" srcId="{39A8D7D9-D64E-419B-AA6A-B6B513013708}" destId="{40E06CA4-AEE1-614B-9E15-B18DB3B7A13B}" srcOrd="0" destOrd="0" presId="urn:microsoft.com/office/officeart/2005/8/layout/cycle2"/>
    <dgm:cxn modelId="{9179E61B-F9F0-5449-850D-7471A139177E}" type="presOf" srcId="{4EE2644C-4EF6-4964-87C6-6C9825BCDB38}" destId="{C15EF0DE-8F86-6E40-A1DD-E8B55BBE035E}" srcOrd="0" destOrd="0" presId="urn:microsoft.com/office/officeart/2005/8/layout/cycle2"/>
    <dgm:cxn modelId="{47B73635-C65C-6F40-9D09-8ECA41666901}" type="presOf" srcId="{AE2C83BE-2C7B-4742-8644-E05154BCCB44}" destId="{02D29730-B96F-D44B-B975-8DBD1E3CA3F0}" srcOrd="0" destOrd="0" presId="urn:microsoft.com/office/officeart/2005/8/layout/cycle2"/>
    <dgm:cxn modelId="{D8F05D36-4659-AF4B-8BC7-BB15874D9CC1}" type="presOf" srcId="{0B509416-6138-41E8-9F1A-7367E7E84E49}" destId="{49AD7FDC-5766-6846-A1F7-144C7BD25F47}" srcOrd="0" destOrd="0" presId="urn:microsoft.com/office/officeart/2005/8/layout/cycle2"/>
    <dgm:cxn modelId="{081E5843-EACE-414A-AF72-376BCDDF62F5}" type="presOf" srcId="{DBF250A9-93E1-489A-AD1B-E0ED50F3F587}" destId="{1FB8A5B1-F5F8-0D48-B4F9-5CB93E8422B2}" srcOrd="1" destOrd="0" presId="urn:microsoft.com/office/officeart/2005/8/layout/cycle2"/>
    <dgm:cxn modelId="{58565461-9CE5-264F-AAED-FF13B6ECE2C1}" type="presOf" srcId="{DBF250A9-93E1-489A-AD1B-E0ED50F3F587}" destId="{DD563F46-0DDE-ED45-BB61-93731C51DB4A}" srcOrd="0" destOrd="0" presId="urn:microsoft.com/office/officeart/2005/8/layout/cycle2"/>
    <dgm:cxn modelId="{B4913587-7185-4568-9742-6869D010F5F7}" srcId="{0B509416-6138-41E8-9F1A-7367E7E84E49}" destId="{AE2C83BE-2C7B-4742-8644-E05154BCCB44}" srcOrd="0" destOrd="0" parTransId="{5EAD1DA4-9632-4DA3-AAA0-99793CA2C7DC}" sibTransId="{4EE2644C-4EF6-4964-87C6-6C9825BCDB38}"/>
    <dgm:cxn modelId="{A4F613C2-A98D-9441-BAC8-3B28CAD97A4B}" type="presOf" srcId="{4EE2644C-4EF6-4964-87C6-6C9825BCDB38}" destId="{E337250A-0D55-1641-8379-ADD063B7C38C}" srcOrd="1" destOrd="0" presId="urn:microsoft.com/office/officeart/2005/8/layout/cycle2"/>
    <dgm:cxn modelId="{70B66DD2-9139-40C2-8A33-229686308B37}" srcId="{0B509416-6138-41E8-9F1A-7367E7E84E49}" destId="{39A8D7D9-D64E-419B-AA6A-B6B513013708}" srcOrd="1" destOrd="0" parTransId="{B929BAA6-8EFD-438A-8BF6-2EE8362B6051}" sibTransId="{DBF250A9-93E1-489A-AD1B-E0ED50F3F587}"/>
    <dgm:cxn modelId="{A426DD09-42F7-ED4C-9A14-CFEAA739E6B2}" type="presParOf" srcId="{49AD7FDC-5766-6846-A1F7-144C7BD25F47}" destId="{02D29730-B96F-D44B-B975-8DBD1E3CA3F0}" srcOrd="0" destOrd="0" presId="urn:microsoft.com/office/officeart/2005/8/layout/cycle2"/>
    <dgm:cxn modelId="{12CBEF4A-C5E0-2C48-85F7-9A66D835C7A0}" type="presParOf" srcId="{49AD7FDC-5766-6846-A1F7-144C7BD25F47}" destId="{C15EF0DE-8F86-6E40-A1DD-E8B55BBE035E}" srcOrd="1" destOrd="0" presId="urn:microsoft.com/office/officeart/2005/8/layout/cycle2"/>
    <dgm:cxn modelId="{B9D2D7FC-1D0F-6B4F-B711-C41C937FCD0A}" type="presParOf" srcId="{C15EF0DE-8F86-6E40-A1DD-E8B55BBE035E}" destId="{E337250A-0D55-1641-8379-ADD063B7C38C}" srcOrd="0" destOrd="0" presId="urn:microsoft.com/office/officeart/2005/8/layout/cycle2"/>
    <dgm:cxn modelId="{6F16A02A-428C-7B48-8035-C9A3AE393AD4}" type="presParOf" srcId="{49AD7FDC-5766-6846-A1F7-144C7BD25F47}" destId="{40E06CA4-AEE1-614B-9E15-B18DB3B7A13B}" srcOrd="2" destOrd="0" presId="urn:microsoft.com/office/officeart/2005/8/layout/cycle2"/>
    <dgm:cxn modelId="{7019DF72-0757-294C-85AF-4F690ACE516D}" type="presParOf" srcId="{49AD7FDC-5766-6846-A1F7-144C7BD25F47}" destId="{DD563F46-0DDE-ED45-BB61-93731C51DB4A}" srcOrd="3" destOrd="0" presId="urn:microsoft.com/office/officeart/2005/8/layout/cycle2"/>
    <dgm:cxn modelId="{67485ADE-B8F6-B64F-AB35-61B54E9E3FAA}" type="presParOf" srcId="{DD563F46-0DDE-ED45-BB61-93731C51DB4A}" destId="{1FB8A5B1-F5F8-0D48-B4F9-5CB93E8422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BFBA5-5C2E-254B-8AD7-70EBF9B76F80}">
      <dsp:nvSpPr>
        <dsp:cNvPr id="0" name=""/>
        <dsp:cNvSpPr/>
      </dsp:nvSpPr>
      <dsp:spPr>
        <a:xfrm>
          <a:off x="0" y="2492"/>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275F8-0749-B548-A838-BE8F70261BFF}">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Required Credits			48 Credits</a:t>
          </a:r>
        </a:p>
      </dsp:txBody>
      <dsp:txXfrm>
        <a:off x="0" y="2492"/>
        <a:ext cx="6492875" cy="850069"/>
      </dsp:txXfrm>
    </dsp:sp>
    <dsp:sp modelId="{DDCADD5B-C917-8D4E-B37B-B7F5DDEAC13A}">
      <dsp:nvSpPr>
        <dsp:cNvPr id="0" name=""/>
        <dsp:cNvSpPr/>
      </dsp:nvSpPr>
      <dsp:spPr>
        <a:xfrm>
          <a:off x="0" y="852561"/>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6247D-A88B-BE45-85CB-F6049541E5DC}">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Elective Credits			28 Credits</a:t>
          </a:r>
        </a:p>
      </dsp:txBody>
      <dsp:txXfrm>
        <a:off x="0" y="852561"/>
        <a:ext cx="6492875" cy="850069"/>
      </dsp:txXfrm>
    </dsp:sp>
    <dsp:sp modelId="{4B9F3F55-F9BD-E14B-A502-B8FF337A2E93}">
      <dsp:nvSpPr>
        <dsp:cNvPr id="0" name=""/>
        <dsp:cNvSpPr/>
      </dsp:nvSpPr>
      <dsp:spPr>
        <a:xfrm>
          <a:off x="0" y="170263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2734D-5388-D148-B534-C4124BFE2F47}">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Career Life Connections		4 Credits</a:t>
          </a:r>
        </a:p>
      </dsp:txBody>
      <dsp:txXfrm>
        <a:off x="0" y="1702630"/>
        <a:ext cx="6492875" cy="850069"/>
      </dsp:txXfrm>
    </dsp:sp>
    <dsp:sp modelId="{F059DB46-10AD-EC44-A12B-176E4E118369}">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E787E-0CBB-DE45-B01C-0B386CB7B078}">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***16 Credits must be at the Grade 12 level (4 grade 12 courses including English 12)</a:t>
          </a:r>
        </a:p>
      </dsp:txBody>
      <dsp:txXfrm>
        <a:off x="0" y="2552699"/>
        <a:ext cx="6492875" cy="850069"/>
      </dsp:txXfrm>
    </dsp:sp>
    <dsp:sp modelId="{36AE2F5E-8B01-7147-A504-3BABFFF024AA}">
      <dsp:nvSpPr>
        <dsp:cNvPr id="0" name=""/>
        <dsp:cNvSpPr/>
      </dsp:nvSpPr>
      <dsp:spPr>
        <a:xfrm>
          <a:off x="0" y="340276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D8265-B23A-C349-8BF4-E8BE8089C0E7}">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***Grade 10 Numeracy Exam</a:t>
          </a:r>
        </a:p>
      </dsp:txBody>
      <dsp:txXfrm>
        <a:off x="0" y="3402769"/>
        <a:ext cx="6492875" cy="850069"/>
      </dsp:txXfrm>
    </dsp:sp>
    <dsp:sp modelId="{3F981B31-AE59-6E42-86FA-E7719BD80F1A}">
      <dsp:nvSpPr>
        <dsp:cNvPr id="0" name=""/>
        <dsp:cNvSpPr/>
      </dsp:nvSpPr>
      <dsp:spPr>
        <a:xfrm>
          <a:off x="0" y="4252838"/>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14353-8B68-8A44-9F8B-F29305F1B24D}">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***Grade 10/12 Literacy Exam (exempt)</a:t>
          </a:r>
        </a:p>
      </dsp:txBody>
      <dsp:txXfrm>
        <a:off x="0" y="4252838"/>
        <a:ext cx="6492875" cy="850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A1C73-80F2-F447-AF46-DF26CA2B3530}">
      <dsp:nvSpPr>
        <dsp:cNvPr id="0" name=""/>
        <dsp:cNvSpPr/>
      </dsp:nvSpPr>
      <dsp:spPr>
        <a:xfrm>
          <a:off x="0" y="2704"/>
          <a:ext cx="5605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4EC80-A64D-1A4F-912C-F0307E9E7425}">
      <dsp:nvSpPr>
        <dsp:cNvPr id="0" name=""/>
        <dsp:cNvSpPr/>
      </dsp:nvSpPr>
      <dsp:spPr>
        <a:xfrm>
          <a:off x="0" y="2704"/>
          <a:ext cx="5605400" cy="922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What post-secondary institution should our son/daughter attend?  Depends on the end goal or what path you prefer….</a:t>
          </a:r>
        </a:p>
      </dsp:txBody>
      <dsp:txXfrm>
        <a:off x="0" y="2704"/>
        <a:ext cx="5605400" cy="922298"/>
      </dsp:txXfrm>
    </dsp:sp>
    <dsp:sp modelId="{1BF515A8-AE4C-954B-B915-2B5C5CD5D5DA}">
      <dsp:nvSpPr>
        <dsp:cNvPr id="0" name=""/>
        <dsp:cNvSpPr/>
      </dsp:nvSpPr>
      <dsp:spPr>
        <a:xfrm>
          <a:off x="0" y="925003"/>
          <a:ext cx="5605400"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7BFF9-FC0D-394D-A497-814DB36A7798}">
      <dsp:nvSpPr>
        <dsp:cNvPr id="0" name=""/>
        <dsp:cNvSpPr/>
      </dsp:nvSpPr>
      <dsp:spPr>
        <a:xfrm>
          <a:off x="0" y="925003"/>
          <a:ext cx="5605400" cy="922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Technical/Career Institution – Vocational </a:t>
          </a:r>
        </a:p>
      </dsp:txBody>
      <dsp:txXfrm>
        <a:off x="0" y="925003"/>
        <a:ext cx="5605400" cy="922298"/>
      </dsp:txXfrm>
    </dsp:sp>
    <dsp:sp modelId="{9DDC210D-4DE0-7546-8D51-8B89C65ED02D}">
      <dsp:nvSpPr>
        <dsp:cNvPr id="0" name=""/>
        <dsp:cNvSpPr/>
      </dsp:nvSpPr>
      <dsp:spPr>
        <a:xfrm>
          <a:off x="0" y="1847301"/>
          <a:ext cx="5605400"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339170-70DC-A24D-9320-6B8C03C68F0A}">
      <dsp:nvSpPr>
        <dsp:cNvPr id="0" name=""/>
        <dsp:cNvSpPr/>
      </dsp:nvSpPr>
      <dsp:spPr>
        <a:xfrm>
          <a:off x="0" y="1847301"/>
          <a:ext cx="5605400" cy="922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Polytechnic – Certificate, Diploma, Degree</a:t>
          </a:r>
        </a:p>
      </dsp:txBody>
      <dsp:txXfrm>
        <a:off x="0" y="1847301"/>
        <a:ext cx="5605400" cy="922298"/>
      </dsp:txXfrm>
    </dsp:sp>
    <dsp:sp modelId="{B82A973A-C3C5-174D-9305-DEFD01EE5602}">
      <dsp:nvSpPr>
        <dsp:cNvPr id="0" name=""/>
        <dsp:cNvSpPr/>
      </dsp:nvSpPr>
      <dsp:spPr>
        <a:xfrm>
          <a:off x="0" y="2769600"/>
          <a:ext cx="5605400"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985F9-9A72-A242-BB7C-5689B20CAF48}">
      <dsp:nvSpPr>
        <dsp:cNvPr id="0" name=""/>
        <dsp:cNvSpPr/>
      </dsp:nvSpPr>
      <dsp:spPr>
        <a:xfrm>
          <a:off x="0" y="2769600"/>
          <a:ext cx="5605400" cy="922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College – Certificate 1yr, Diploma 2 yrs, Degree 4 yrs</a:t>
          </a:r>
        </a:p>
      </dsp:txBody>
      <dsp:txXfrm>
        <a:off x="0" y="2769600"/>
        <a:ext cx="5605400" cy="922298"/>
      </dsp:txXfrm>
    </dsp:sp>
    <dsp:sp modelId="{B3EC5CF9-EBEA-8D4F-A023-3D074FCE61BC}">
      <dsp:nvSpPr>
        <dsp:cNvPr id="0" name=""/>
        <dsp:cNvSpPr/>
      </dsp:nvSpPr>
      <dsp:spPr>
        <a:xfrm>
          <a:off x="0" y="3691899"/>
          <a:ext cx="5605400"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5F0A3-1D7D-7E47-A248-A435D63AC90C}">
      <dsp:nvSpPr>
        <dsp:cNvPr id="0" name=""/>
        <dsp:cNvSpPr/>
      </dsp:nvSpPr>
      <dsp:spPr>
        <a:xfrm>
          <a:off x="0" y="3691899"/>
          <a:ext cx="5605400" cy="922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College – Transfer to University</a:t>
          </a:r>
        </a:p>
      </dsp:txBody>
      <dsp:txXfrm>
        <a:off x="0" y="3691899"/>
        <a:ext cx="5605400" cy="922298"/>
      </dsp:txXfrm>
    </dsp:sp>
    <dsp:sp modelId="{962299F4-AAA8-1B4E-893C-3456975A3361}">
      <dsp:nvSpPr>
        <dsp:cNvPr id="0" name=""/>
        <dsp:cNvSpPr/>
      </dsp:nvSpPr>
      <dsp:spPr>
        <a:xfrm>
          <a:off x="0" y="4614197"/>
          <a:ext cx="56054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A8E8A-F3AD-8642-985F-D093E587633B}">
      <dsp:nvSpPr>
        <dsp:cNvPr id="0" name=""/>
        <dsp:cNvSpPr/>
      </dsp:nvSpPr>
      <dsp:spPr>
        <a:xfrm>
          <a:off x="0" y="4614197"/>
          <a:ext cx="5605400" cy="922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University – Bachelors, Masters, PhD</a:t>
          </a:r>
        </a:p>
      </dsp:txBody>
      <dsp:txXfrm>
        <a:off x="0" y="4614197"/>
        <a:ext cx="5605400" cy="922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29730-B96F-D44B-B975-8DBD1E3CA3F0}">
      <dsp:nvSpPr>
        <dsp:cNvPr id="0" name=""/>
        <dsp:cNvSpPr/>
      </dsp:nvSpPr>
      <dsp:spPr>
        <a:xfrm>
          <a:off x="1112" y="1639067"/>
          <a:ext cx="2398046" cy="23980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a:t>If your son/daughter decides to go into the  trade area, their post-secondary education is NOT transferable.</a:t>
          </a:r>
          <a:endParaRPr lang="en-US" sz="1500" kern="1200"/>
        </a:p>
      </dsp:txBody>
      <dsp:txXfrm>
        <a:off x="352298" y="1990253"/>
        <a:ext cx="1695674" cy="1695674"/>
      </dsp:txXfrm>
    </dsp:sp>
    <dsp:sp modelId="{C15EF0DE-8F86-6E40-A1DD-E8B55BBE035E}">
      <dsp:nvSpPr>
        <dsp:cNvPr id="0" name=""/>
        <dsp:cNvSpPr/>
      </dsp:nvSpPr>
      <dsp:spPr>
        <a:xfrm>
          <a:off x="2212246" y="1300156"/>
          <a:ext cx="1494806" cy="80934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212246" y="1462024"/>
        <a:ext cx="1252004" cy="485604"/>
      </dsp:txXfrm>
    </dsp:sp>
    <dsp:sp modelId="{40E06CA4-AEE1-614B-9E15-B18DB3B7A13B}">
      <dsp:nvSpPr>
        <dsp:cNvPr id="0" name=""/>
        <dsp:cNvSpPr/>
      </dsp:nvSpPr>
      <dsp:spPr>
        <a:xfrm>
          <a:off x="3604751" y="1639067"/>
          <a:ext cx="2398046" cy="23980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a:t>They can complete a trades certificate and then go to college or university if they so choose.</a:t>
          </a:r>
          <a:endParaRPr lang="en-US" sz="1500" kern="1200"/>
        </a:p>
      </dsp:txBody>
      <dsp:txXfrm>
        <a:off x="3955937" y="1990253"/>
        <a:ext cx="1695674" cy="1695674"/>
      </dsp:txXfrm>
    </dsp:sp>
    <dsp:sp modelId="{DD563F46-0DDE-ED45-BB61-93731C51DB4A}">
      <dsp:nvSpPr>
        <dsp:cNvPr id="0" name=""/>
        <dsp:cNvSpPr/>
      </dsp:nvSpPr>
      <dsp:spPr>
        <a:xfrm rot="10800000">
          <a:off x="2296857" y="3566683"/>
          <a:ext cx="1494806" cy="80934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539659" y="3728551"/>
        <a:ext cx="1252004" cy="4856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068C-DDA1-2844-B09F-DE2968A45C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ED3A18-9ABA-8641-9EE5-3CC4989067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0714DF-D447-D748-9E90-EA23827FD952}"/>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5" name="Footer Placeholder 4">
            <a:extLst>
              <a:ext uri="{FF2B5EF4-FFF2-40B4-BE49-F238E27FC236}">
                <a16:creationId xmlns:a16="http://schemas.microsoft.com/office/drawing/2014/main" id="{F7867A2C-6B76-7F4F-8CCA-25FAD804E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F012F-E102-FD45-AAB7-2BD1B3913DF6}"/>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423102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6944-852D-2244-A2F3-A5594A3A6B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1E014-C9F1-3B44-88D2-D56AAEB92D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BDD21-5302-5448-A7C3-CF0839DD7043}"/>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5" name="Footer Placeholder 4">
            <a:extLst>
              <a:ext uri="{FF2B5EF4-FFF2-40B4-BE49-F238E27FC236}">
                <a16:creationId xmlns:a16="http://schemas.microsoft.com/office/drawing/2014/main" id="{B6B49DF5-52C6-0144-B4C8-867243EF1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7114A-F761-3949-88A7-E3B8F9501ECC}"/>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21049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781BA5-A7CA-A143-83BC-89337F0D59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25FF20-EFB1-BD47-9023-820E43985E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AD352-B993-2A4E-B941-E886BFD99DBE}"/>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5" name="Footer Placeholder 4">
            <a:extLst>
              <a:ext uri="{FF2B5EF4-FFF2-40B4-BE49-F238E27FC236}">
                <a16:creationId xmlns:a16="http://schemas.microsoft.com/office/drawing/2014/main" id="{41A1164A-B12E-0446-BCA5-FE1B57920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763B8-BBEF-1B4B-90AC-C933E75ECAEF}"/>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25193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D28A-3C24-7543-9872-A1C1F065A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CC2DE-A53A-1E43-86E3-1EABE29364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5555F-4D4B-5E45-9871-6B950BE6CF9A}"/>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5" name="Footer Placeholder 4">
            <a:extLst>
              <a:ext uri="{FF2B5EF4-FFF2-40B4-BE49-F238E27FC236}">
                <a16:creationId xmlns:a16="http://schemas.microsoft.com/office/drawing/2014/main" id="{5C8BB7E2-CD3C-C040-B259-7AC0A83FE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A9FF6-8440-4248-8297-CC14F5045DE2}"/>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144715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F7CE-B3DC-0F44-9515-CC210FFFE4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AF2ECC-2D13-EC4B-A6FB-BEBDEEC122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FE21D-E23A-1442-8554-921F8C872FFD}"/>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5" name="Footer Placeholder 4">
            <a:extLst>
              <a:ext uri="{FF2B5EF4-FFF2-40B4-BE49-F238E27FC236}">
                <a16:creationId xmlns:a16="http://schemas.microsoft.com/office/drawing/2014/main" id="{4A1A3CCA-26DC-2043-93E6-364E76FD3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8C5F9-2B1F-8041-AAA3-2EEDBC9AB992}"/>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172730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956E-2B8E-884B-842B-5FA910BAB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50F3F-30AF-F94C-B94E-BCA775627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CAD8AC-4298-7F40-BDC8-103304ABB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DC62F-1C35-5240-8C15-998A8A9F4E76}"/>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6" name="Footer Placeholder 5">
            <a:extLst>
              <a:ext uri="{FF2B5EF4-FFF2-40B4-BE49-F238E27FC236}">
                <a16:creationId xmlns:a16="http://schemas.microsoft.com/office/drawing/2014/main" id="{70B80197-E5F7-804D-8401-C1CC6FCF0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92C8B-1233-0746-9896-DA00CF2FBDE8}"/>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363457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C4D3D-D69E-3342-96C0-433282823E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6D4F7A-88D3-304D-B592-4F2DBA80A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AFF50B-045C-084E-9F26-8766EA61E7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359EE3-7DB5-CC49-B8DA-03BB5CE51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0D1C4-3B0A-CE41-A07B-8A2F6F9E4C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167545-C12F-FE41-BF37-3CFE379FBCE6}"/>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8" name="Footer Placeholder 7">
            <a:extLst>
              <a:ext uri="{FF2B5EF4-FFF2-40B4-BE49-F238E27FC236}">
                <a16:creationId xmlns:a16="http://schemas.microsoft.com/office/drawing/2014/main" id="{D00838CE-1E3C-8849-833B-4578469959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EB265-C646-6B43-9691-EA292CBA14E5}"/>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277033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94C-D606-E14F-8A12-30D78B4C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E983E9-6BD1-3A42-8549-2824427AE11A}"/>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4" name="Footer Placeholder 3">
            <a:extLst>
              <a:ext uri="{FF2B5EF4-FFF2-40B4-BE49-F238E27FC236}">
                <a16:creationId xmlns:a16="http://schemas.microsoft.com/office/drawing/2014/main" id="{3E156B88-D8A4-FD45-8D56-2FDDB83874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16E3FA-6204-5446-A3FB-8EED7B57ACDF}"/>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73321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8F79B-C5E6-484E-AF72-97BA8CDB7D48}"/>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3" name="Footer Placeholder 2">
            <a:extLst>
              <a:ext uri="{FF2B5EF4-FFF2-40B4-BE49-F238E27FC236}">
                <a16:creationId xmlns:a16="http://schemas.microsoft.com/office/drawing/2014/main" id="{99958FF0-B949-8948-9939-24BC7FB596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AAFE4-B21A-3C46-9E10-CBE8A073808C}"/>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220242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5829-910E-6649-99D7-08B7458CB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87A9D-91BA-0D40-B3E4-4FAC02B2D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6E3419-6AA3-F240-A8C6-981D5208C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0C34C-516F-E04B-BA19-7D1F9E4886E8}"/>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6" name="Footer Placeholder 5">
            <a:extLst>
              <a:ext uri="{FF2B5EF4-FFF2-40B4-BE49-F238E27FC236}">
                <a16:creationId xmlns:a16="http://schemas.microsoft.com/office/drawing/2014/main" id="{640A8CB6-6C88-DC45-AF84-DC446F123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0E233-5164-8641-A11E-293B2BCDC711}"/>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270655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5683-9B34-D248-80C1-FBC7C5B4C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EB7B0-12B6-3B4F-8C45-E0343AD5E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DF59C9-5EAA-F94E-AE57-9905E4BC2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90170-AE02-124C-9009-3A87C2C4399C}"/>
              </a:ext>
            </a:extLst>
          </p:cNvPr>
          <p:cNvSpPr>
            <a:spLocks noGrp="1"/>
          </p:cNvSpPr>
          <p:nvPr>
            <p:ph type="dt" sz="half" idx="10"/>
          </p:nvPr>
        </p:nvSpPr>
        <p:spPr/>
        <p:txBody>
          <a:bodyPr/>
          <a:lstStyle/>
          <a:p>
            <a:fld id="{CD3205AC-EBF1-9644-B97A-7A20344A1F90}" type="datetimeFigureOut">
              <a:rPr lang="en-US" smtClean="0"/>
              <a:t>11/6/20</a:t>
            </a:fld>
            <a:endParaRPr lang="en-US"/>
          </a:p>
        </p:txBody>
      </p:sp>
      <p:sp>
        <p:nvSpPr>
          <p:cNvPr id="6" name="Footer Placeholder 5">
            <a:extLst>
              <a:ext uri="{FF2B5EF4-FFF2-40B4-BE49-F238E27FC236}">
                <a16:creationId xmlns:a16="http://schemas.microsoft.com/office/drawing/2014/main" id="{FEF8B08E-10A0-194C-BD2D-3FDAE04B82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6BB53-EEAA-7A4F-81C5-1F891CEBE3E1}"/>
              </a:ext>
            </a:extLst>
          </p:cNvPr>
          <p:cNvSpPr>
            <a:spLocks noGrp="1"/>
          </p:cNvSpPr>
          <p:nvPr>
            <p:ph type="sldNum" sz="quarter" idx="12"/>
          </p:nvPr>
        </p:nvSpPr>
        <p:spPr/>
        <p:txBody>
          <a:bodyPr/>
          <a:lstStyle/>
          <a:p>
            <a:fld id="{86F06A78-852D-1341-B705-6196F88F2684}" type="slidenum">
              <a:rPr lang="en-US" smtClean="0"/>
              <a:t>‹#›</a:t>
            </a:fld>
            <a:endParaRPr lang="en-US"/>
          </a:p>
        </p:txBody>
      </p:sp>
    </p:spTree>
    <p:extLst>
      <p:ext uri="{BB962C8B-B14F-4D97-AF65-F5344CB8AC3E}">
        <p14:creationId xmlns:p14="http://schemas.microsoft.com/office/powerpoint/2010/main" val="220444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55D00D-EE14-2D47-9F34-652C052744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420F76-4FDF-3143-934E-AB647FBFA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611AA-62EB-FB4D-9841-337139C1D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205AC-EBF1-9644-B97A-7A20344A1F90}" type="datetimeFigureOut">
              <a:rPr lang="en-US" smtClean="0"/>
              <a:t>11/6/20</a:t>
            </a:fld>
            <a:endParaRPr lang="en-US"/>
          </a:p>
        </p:txBody>
      </p:sp>
      <p:sp>
        <p:nvSpPr>
          <p:cNvPr id="5" name="Footer Placeholder 4">
            <a:extLst>
              <a:ext uri="{FF2B5EF4-FFF2-40B4-BE49-F238E27FC236}">
                <a16:creationId xmlns:a16="http://schemas.microsoft.com/office/drawing/2014/main" id="{AC9E4300-4906-E34C-92DA-1AA5FDBE8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4234E5-7B36-9C40-8906-AF32E06B2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06A78-852D-1341-B705-6196F88F2684}" type="slidenum">
              <a:rPr lang="en-US" smtClean="0"/>
              <a:t>‹#›</a:t>
            </a:fld>
            <a:endParaRPr lang="en-US"/>
          </a:p>
        </p:txBody>
      </p:sp>
    </p:spTree>
    <p:extLst>
      <p:ext uri="{BB962C8B-B14F-4D97-AF65-F5344CB8AC3E}">
        <p14:creationId xmlns:p14="http://schemas.microsoft.com/office/powerpoint/2010/main" val="776781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mailto:rdhaliwal@vsb.bc.ca"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hyperlink" Target="http://www.itabc.c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7OqhUrXhaA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pp.myblueprint.ca/"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plannerbc.ca/" TargetMode="External"/><Relationship Id="rId2" Type="http://schemas.openxmlformats.org/officeDocument/2006/relationships/hyperlink" Target="mailto:dhaliwaldt@edublog.ca" TargetMode="External"/><Relationship Id="rId1" Type="http://schemas.openxmlformats.org/officeDocument/2006/relationships/slideLayout" Target="../slideLayouts/slideLayout2.xml"/><Relationship Id="rId6" Type="http://schemas.openxmlformats.org/officeDocument/2006/relationships/hyperlink" Target="https://www.youtube.com/watch?v=t7-Ath_mH2E" TargetMode="External"/><Relationship Id="rId5" Type="http://schemas.openxmlformats.org/officeDocument/2006/relationships/hyperlink" Target="https://www.postsecondarybc.ca/for-parents/" TargetMode="External"/><Relationship Id="rId4" Type="http://schemas.openxmlformats.org/officeDocument/2006/relationships/hyperlink" Target="https://www.postsecondarybc.c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cholarshipscanada.com/" TargetMode="External"/><Relationship Id="rId2" Type="http://schemas.openxmlformats.org/officeDocument/2006/relationships/hyperlink" Target="http://www.yconic.com/" TargetMode="External"/><Relationship Id="rId1" Type="http://schemas.openxmlformats.org/officeDocument/2006/relationships/slideLayout" Target="../slideLayouts/slideLayout2.xml"/><Relationship Id="rId5" Type="http://schemas.openxmlformats.org/officeDocument/2006/relationships/hyperlink" Target="http://www.scholartree.ca/" TargetMode="External"/><Relationship Id="rId4" Type="http://schemas.openxmlformats.org/officeDocument/2006/relationships/hyperlink" Target="http://www.studentscholarships.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bcsap.bc.c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rdhaliwal@vsb.bc.bc.ca"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S9OYNUCK9PM"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37DBA-0C3E-4D2E-93F7-8FAC90965BE1}"/>
              </a:ext>
            </a:extLst>
          </p:cNvPr>
          <p:cNvPicPr>
            <a:picLocks noChangeAspect="1"/>
          </p:cNvPicPr>
          <p:nvPr/>
        </p:nvPicPr>
        <p:blipFill rotWithShape="1">
          <a:blip r:embed="rId4"/>
          <a:srcRect t="7819" r="-1" b="7889"/>
          <a:stretch/>
        </p:blipFill>
        <p:spPr>
          <a:xfrm>
            <a:off x="20" y="10"/>
            <a:ext cx="12188932" cy="6857990"/>
          </a:xfrm>
          <a:prstGeom prst="rect">
            <a:avLst/>
          </a:prstGeom>
        </p:spPr>
      </p:pic>
      <p:sp>
        <p:nvSpPr>
          <p:cNvPr id="20" name="Freeform: Shape 1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9DACA5-D974-6545-83D0-5064EDCE81B9}"/>
              </a:ext>
            </a:extLst>
          </p:cNvPr>
          <p:cNvSpPr>
            <a:spLocks noGrp="1"/>
          </p:cNvSpPr>
          <p:nvPr>
            <p:ph type="ctrTitle"/>
          </p:nvPr>
        </p:nvSpPr>
        <p:spPr>
          <a:xfrm>
            <a:off x="618062" y="4185749"/>
            <a:ext cx="9265771" cy="622836"/>
          </a:xfrm>
        </p:spPr>
        <p:txBody>
          <a:bodyPr vert="horz" lIns="91440" tIns="45720" rIns="91440" bIns="45720" rtlCol="0" anchor="ctr">
            <a:normAutofit/>
          </a:bodyPr>
          <a:lstStyle/>
          <a:p>
            <a:pPr algn="l"/>
            <a:r>
              <a:rPr lang="en-US" sz="3600"/>
              <a:t>Grade 12 Parent Night</a:t>
            </a:r>
          </a:p>
        </p:txBody>
      </p:sp>
      <p:sp>
        <p:nvSpPr>
          <p:cNvPr id="3" name="Subtitle 2">
            <a:extLst>
              <a:ext uri="{FF2B5EF4-FFF2-40B4-BE49-F238E27FC236}">
                <a16:creationId xmlns:a16="http://schemas.microsoft.com/office/drawing/2014/main" id="{4CFC8B1F-FF72-1848-BA36-49C0B1885DA9}"/>
              </a:ext>
            </a:extLst>
          </p:cNvPr>
          <p:cNvSpPr>
            <a:spLocks noGrp="1"/>
          </p:cNvSpPr>
          <p:nvPr>
            <p:ph type="subTitle" idx="1"/>
          </p:nvPr>
        </p:nvSpPr>
        <p:spPr>
          <a:xfrm>
            <a:off x="618063" y="4856921"/>
            <a:ext cx="9565028" cy="1249240"/>
          </a:xfrm>
        </p:spPr>
        <p:txBody>
          <a:bodyPr vert="horz" lIns="91440" tIns="45720" rIns="91440" bIns="45720" rtlCol="0">
            <a:normAutofit/>
          </a:bodyPr>
          <a:lstStyle/>
          <a:p>
            <a:pPr indent="-228600" algn="l">
              <a:buFont typeface="Arial" panose="020B0604020202020204" pitchFamily="34" charset="0"/>
              <a:buChar char="•"/>
            </a:pPr>
            <a:r>
              <a:rPr lang="en-US" sz="1500" dirty="0"/>
              <a:t>2020-2021</a:t>
            </a:r>
            <a:br>
              <a:rPr lang="en-US" sz="1500" dirty="0"/>
            </a:br>
            <a:r>
              <a:rPr lang="en-US" sz="1500" dirty="0"/>
              <a:t>     </a:t>
            </a:r>
            <a:r>
              <a:rPr lang="en-US" sz="1500" dirty="0" err="1"/>
              <a:t>Rupy</a:t>
            </a:r>
            <a:r>
              <a:rPr lang="en-US" sz="1500" dirty="0"/>
              <a:t> Dhaliwal</a:t>
            </a:r>
          </a:p>
          <a:p>
            <a:pPr indent="-228600" algn="l">
              <a:buFont typeface="Arial" panose="020B0604020202020204" pitchFamily="34" charset="0"/>
              <a:buChar char="•"/>
            </a:pPr>
            <a:r>
              <a:rPr lang="en-US" sz="1500" dirty="0">
                <a:hlinkClick r:id="rId5"/>
              </a:rPr>
              <a:t>rdhaliwal@vsb.bc.ca</a:t>
            </a:r>
            <a:endParaRPr lang="en-US" sz="1500" dirty="0"/>
          </a:p>
          <a:p>
            <a:pPr indent="-228600" algn="l">
              <a:buFont typeface="Arial" panose="020B0604020202020204" pitchFamily="34" charset="0"/>
              <a:buChar char="•"/>
            </a:pPr>
            <a:r>
              <a:rPr lang="en-US" sz="1500" dirty="0" err="1"/>
              <a:t>dhaliwaldt.edublogs.org</a:t>
            </a:r>
            <a:endParaRPr lang="en-US" sz="1500" dirty="0"/>
          </a:p>
        </p:txBody>
      </p:sp>
      <p:pic>
        <p:nvPicPr>
          <p:cNvPr id="6" name="Audio Recording Nov 3, 2020 at 1:23:05 PM" descr="Audio Recording Nov 3, 2020 at 1:23:05 PM">
            <a:hlinkClick r:id="" action="ppaction://media"/>
            <a:extLst>
              <a:ext uri="{FF2B5EF4-FFF2-40B4-BE49-F238E27FC236}">
                <a16:creationId xmlns:a16="http://schemas.microsoft.com/office/drawing/2014/main" id="{6BC8D395-41A5-BA4C-A01E-564F218DD6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8062" y="495616"/>
            <a:ext cx="812800" cy="812800"/>
          </a:xfrm>
          <a:prstGeom prst="rect">
            <a:avLst/>
          </a:prstGeom>
        </p:spPr>
      </p:pic>
    </p:spTree>
    <p:extLst>
      <p:ext uri="{BB962C8B-B14F-4D97-AF65-F5344CB8AC3E}">
        <p14:creationId xmlns:p14="http://schemas.microsoft.com/office/powerpoint/2010/main" val="30418599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1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3C77561B-E995-4D19-8E82-FF9088BFE429}"/>
              </a:ext>
            </a:extLst>
          </p:cNvPr>
          <p:cNvPicPr>
            <a:picLocks noChangeAspect="1"/>
          </p:cNvPicPr>
          <p:nvPr/>
        </p:nvPicPr>
        <p:blipFill rotWithShape="1">
          <a:blip r:embed="rId2"/>
          <a:srcRect l="2898" r="25239" b="-1"/>
          <a:stretch/>
        </p:blipFill>
        <p:spPr>
          <a:xfrm>
            <a:off x="4808765" y="10"/>
            <a:ext cx="7383236" cy="6857990"/>
          </a:xfrm>
          <a:prstGeom prst="rect">
            <a:avLst/>
          </a:prstGeom>
        </p:spPr>
      </p:pic>
      <p:sp>
        <p:nvSpPr>
          <p:cNvPr id="20" name="Freeform: Shape 16">
            <a:extLst>
              <a:ext uri="{FF2B5EF4-FFF2-40B4-BE49-F238E27FC236}">
                <a16:creationId xmlns:a16="http://schemas.microsoft.com/office/drawing/2014/main" id="{16EA23B6-4B44-4D76-87BA-D81CE35ED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2EEEAE0B-25B7-437B-B834-B70A93541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185DC2-63E9-6B4F-838C-BF62DBFBE4D1}"/>
              </a:ext>
            </a:extLst>
          </p:cNvPr>
          <p:cNvSpPr>
            <a:spLocks noGrp="1"/>
          </p:cNvSpPr>
          <p:nvPr>
            <p:ph type="title"/>
          </p:nvPr>
        </p:nvSpPr>
        <p:spPr>
          <a:xfrm>
            <a:off x="804673" y="365125"/>
            <a:ext cx="6179700" cy="1325563"/>
          </a:xfrm>
        </p:spPr>
        <p:txBody>
          <a:bodyPr>
            <a:normAutofit/>
          </a:bodyPr>
          <a:lstStyle/>
          <a:p>
            <a:r>
              <a:rPr lang="en-US" sz="4100"/>
              <a:t>Benefits of a College - University Transfer Program</a:t>
            </a:r>
          </a:p>
        </p:txBody>
      </p:sp>
      <p:sp>
        <p:nvSpPr>
          <p:cNvPr id="3" name="Content Placeholder 2">
            <a:extLst>
              <a:ext uri="{FF2B5EF4-FFF2-40B4-BE49-F238E27FC236}">
                <a16:creationId xmlns:a16="http://schemas.microsoft.com/office/drawing/2014/main" id="{7CE56E67-6BD4-8B4C-95B8-36E3254B0D87}"/>
              </a:ext>
            </a:extLst>
          </p:cNvPr>
          <p:cNvSpPr>
            <a:spLocks noGrp="1"/>
          </p:cNvSpPr>
          <p:nvPr>
            <p:ph idx="1"/>
          </p:nvPr>
        </p:nvSpPr>
        <p:spPr>
          <a:xfrm>
            <a:off x="804673" y="2022601"/>
            <a:ext cx="4655602" cy="4154361"/>
          </a:xfrm>
        </p:spPr>
        <p:txBody>
          <a:bodyPr>
            <a:normAutofit/>
          </a:bodyPr>
          <a:lstStyle/>
          <a:p>
            <a:pPr>
              <a:spcAft>
                <a:spcPts val="1425"/>
              </a:spcAft>
              <a:buClr>
                <a:srgbClr val="000000"/>
              </a:buClr>
              <a:buSzPct val="100000"/>
              <a:buNone/>
            </a:pPr>
            <a:r>
              <a:rPr lang="en-CA" altLang="en-US" sz="1400">
                <a:latin typeface="Arial" panose="020B0604020202020204" pitchFamily="34" charset="0"/>
              </a:rPr>
              <a:t>There are many benefits for a student to take the  University Transfer program:</a:t>
            </a:r>
          </a:p>
          <a:p>
            <a:pPr lvl="2">
              <a:spcAft>
                <a:spcPts val="850"/>
              </a:spcAft>
              <a:buClr>
                <a:srgbClr val="666699"/>
              </a:buClr>
              <a:buSzPct val="75000"/>
              <a:buFont typeface="Wingdings" pitchFamily="2" charset="2"/>
              <a:buChar char=""/>
            </a:pPr>
            <a:r>
              <a:rPr lang="en-CA" altLang="en-US" sz="1400">
                <a:latin typeface="Arial" panose="020B0604020202020204" pitchFamily="34" charset="0"/>
              </a:rPr>
              <a:t>Smaller class sizes</a:t>
            </a:r>
          </a:p>
          <a:p>
            <a:pPr lvl="2">
              <a:spcAft>
                <a:spcPts val="850"/>
              </a:spcAft>
              <a:buClr>
                <a:srgbClr val="666699"/>
              </a:buClr>
              <a:buSzPct val="75000"/>
              <a:buFont typeface="Wingdings" pitchFamily="2" charset="2"/>
              <a:buChar char=""/>
            </a:pPr>
            <a:r>
              <a:rPr lang="en-CA" altLang="en-US" sz="1400">
                <a:latin typeface="Arial" panose="020B0604020202020204" pitchFamily="34" charset="0"/>
              </a:rPr>
              <a:t>Half the cost</a:t>
            </a:r>
          </a:p>
          <a:p>
            <a:pPr lvl="2">
              <a:spcAft>
                <a:spcPts val="850"/>
              </a:spcAft>
              <a:buClr>
                <a:srgbClr val="666699"/>
              </a:buClr>
              <a:buSzPct val="75000"/>
              <a:buFont typeface="Wingdings" pitchFamily="2" charset="2"/>
              <a:buChar char=""/>
            </a:pPr>
            <a:r>
              <a:rPr lang="en-CA" altLang="en-US" sz="1400">
                <a:latin typeface="Arial" panose="020B0604020202020204" pitchFamily="34" charset="0"/>
              </a:rPr>
              <a:t>More support from professors, teaching assistants</a:t>
            </a:r>
          </a:p>
          <a:p>
            <a:pPr lvl="2">
              <a:spcAft>
                <a:spcPts val="850"/>
              </a:spcAft>
              <a:buClr>
                <a:srgbClr val="666699"/>
              </a:buClr>
              <a:buSzPct val="75000"/>
              <a:buFont typeface="Wingdings" pitchFamily="2" charset="2"/>
              <a:buChar char=""/>
            </a:pPr>
            <a:r>
              <a:rPr lang="en-CA" altLang="en-US" sz="1400">
                <a:latin typeface="Arial" panose="020B0604020202020204" pitchFamily="34" charset="0"/>
              </a:rPr>
              <a:t>More support from peers</a:t>
            </a:r>
          </a:p>
          <a:p>
            <a:pPr lvl="2">
              <a:spcAft>
                <a:spcPts val="850"/>
              </a:spcAft>
              <a:buClr>
                <a:srgbClr val="666699"/>
              </a:buClr>
              <a:buSzPct val="75000"/>
              <a:buFont typeface="Wingdings" pitchFamily="2" charset="2"/>
              <a:buChar char=""/>
            </a:pPr>
            <a:r>
              <a:rPr lang="en-CA" altLang="en-US" sz="1400">
                <a:latin typeface="Arial" panose="020B0604020202020204" pitchFamily="34" charset="0"/>
              </a:rPr>
              <a:t>Easier transition from high school to post secondary.</a:t>
            </a:r>
          </a:p>
          <a:p>
            <a:pPr lvl="2">
              <a:spcAft>
                <a:spcPts val="850"/>
              </a:spcAft>
              <a:buClr>
                <a:srgbClr val="666699"/>
              </a:buClr>
              <a:buSzPct val="75000"/>
              <a:buFont typeface="Wingdings" pitchFamily="2" charset="2"/>
              <a:buChar char=""/>
            </a:pPr>
            <a:r>
              <a:rPr lang="en-CA" altLang="en-US" sz="1400">
                <a:latin typeface="Arial" panose="020B0604020202020204" pitchFamily="34" charset="0"/>
              </a:rPr>
              <a:t>Statistic show, students who attend a Community College first have higher GPA’s at University than those who go directly to university</a:t>
            </a:r>
          </a:p>
          <a:p>
            <a:pPr marL="0" indent="0">
              <a:buNone/>
            </a:pPr>
            <a:endParaRPr lang="en-US" sz="1400"/>
          </a:p>
        </p:txBody>
      </p:sp>
    </p:spTree>
    <p:extLst>
      <p:ext uri="{BB962C8B-B14F-4D97-AF65-F5344CB8AC3E}">
        <p14:creationId xmlns:p14="http://schemas.microsoft.com/office/powerpoint/2010/main" val="263537178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C42FDF0-DA96-174C-B0CB-31F359685947}"/>
              </a:ext>
            </a:extLst>
          </p:cNvPr>
          <p:cNvSpPr>
            <a:spLocks noGrp="1"/>
          </p:cNvSpPr>
          <p:nvPr>
            <p:ph type="title"/>
          </p:nvPr>
        </p:nvSpPr>
        <p:spPr>
          <a:xfrm>
            <a:off x="1014141" y="1450655"/>
            <a:ext cx="3932030" cy="3956690"/>
          </a:xfrm>
        </p:spPr>
        <p:txBody>
          <a:bodyPr anchor="ctr">
            <a:normAutofit/>
          </a:bodyPr>
          <a:lstStyle/>
          <a:p>
            <a:r>
              <a:rPr lang="en-US" sz="5600">
                <a:solidFill>
                  <a:schemeClr val="bg1"/>
                </a:solidFill>
              </a:rPr>
              <a:t>How will my Degree read if I take the Transfer Program?</a:t>
            </a:r>
          </a:p>
        </p:txBody>
      </p:sp>
      <p:cxnSp>
        <p:nvCxnSpPr>
          <p:cNvPr id="20" name="Straight Connector 1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F85F46-0797-4147-B082-CCC75F5629B0}"/>
              </a:ext>
            </a:extLst>
          </p:cNvPr>
          <p:cNvSpPr>
            <a:spLocks noGrp="1"/>
          </p:cNvSpPr>
          <p:nvPr>
            <p:ph idx="1"/>
          </p:nvPr>
        </p:nvSpPr>
        <p:spPr>
          <a:xfrm>
            <a:off x="6096000" y="1108061"/>
            <a:ext cx="5008901" cy="4571972"/>
          </a:xfrm>
        </p:spPr>
        <p:txBody>
          <a:bodyPr anchor="ctr">
            <a:normAutofit/>
          </a:bodyPr>
          <a:lstStyle/>
          <a:p>
            <a:pPr marL="0" indent="0">
              <a:spcAft>
                <a:spcPts val="1425"/>
              </a:spcAft>
              <a:buClr>
                <a:srgbClr val="FFFFCC"/>
              </a:buClr>
              <a:buSzPct val="75000"/>
              <a:buNone/>
            </a:pPr>
            <a:r>
              <a:rPr lang="en-CA" altLang="en-US" sz="2000" dirty="0">
                <a:solidFill>
                  <a:schemeClr val="bg1"/>
                </a:solidFill>
                <a:latin typeface="Arial" panose="020B0604020202020204" pitchFamily="34" charset="0"/>
              </a:rPr>
              <a:t>Your degree will state that you have graduated with a degree from the University and NOT the College.</a:t>
            </a:r>
          </a:p>
          <a:p>
            <a:pPr marL="0" indent="0">
              <a:spcAft>
                <a:spcPts val="1425"/>
              </a:spcAft>
              <a:buClr>
                <a:srgbClr val="FFFFCC"/>
              </a:buClr>
              <a:buSzPct val="75000"/>
              <a:buNone/>
            </a:pPr>
            <a:r>
              <a:rPr lang="en-CA" altLang="en-US" sz="2000" dirty="0">
                <a:solidFill>
                  <a:schemeClr val="bg1"/>
                </a:solidFill>
                <a:latin typeface="Arial" panose="020B0604020202020204" pitchFamily="34" charset="0"/>
              </a:rPr>
              <a:t>BA University of British Columbia</a:t>
            </a:r>
          </a:p>
          <a:p>
            <a:pPr marL="0" indent="0">
              <a:spcAft>
                <a:spcPts val="1425"/>
              </a:spcAft>
              <a:buClr>
                <a:srgbClr val="FFFFCC"/>
              </a:buClr>
              <a:buSzPct val="75000"/>
              <a:buNone/>
            </a:pPr>
            <a:r>
              <a:rPr lang="en-CA" altLang="en-US" sz="2000" dirty="0">
                <a:solidFill>
                  <a:schemeClr val="bg1"/>
                </a:solidFill>
                <a:latin typeface="Arial" panose="020B0604020202020204" pitchFamily="34" charset="0"/>
              </a:rPr>
              <a:t>BSC Simon Fraser University</a:t>
            </a:r>
            <a:endParaRPr lang="en-US" sz="2000" dirty="0">
              <a:solidFill>
                <a:schemeClr val="bg1"/>
              </a:solidFill>
            </a:endParaRPr>
          </a:p>
        </p:txBody>
      </p:sp>
    </p:spTree>
    <p:extLst>
      <p:ext uri="{BB962C8B-B14F-4D97-AF65-F5344CB8AC3E}">
        <p14:creationId xmlns:p14="http://schemas.microsoft.com/office/powerpoint/2010/main" val="334998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E5F0D-0ABC-4EA2-94C8-33FAB9D0E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3E23B4E-0A1B-44D1-9FF4-970355884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7BB1A7-6C8E-674C-B652-6C64B567C40B}"/>
              </a:ext>
            </a:extLst>
          </p:cNvPr>
          <p:cNvSpPr>
            <a:spLocks noGrp="1"/>
          </p:cNvSpPr>
          <p:nvPr>
            <p:ph type="title"/>
          </p:nvPr>
        </p:nvSpPr>
        <p:spPr>
          <a:xfrm>
            <a:off x="838199" y="1913312"/>
            <a:ext cx="3276601" cy="3028051"/>
          </a:xfrm>
        </p:spPr>
        <p:txBody>
          <a:bodyPr>
            <a:normAutofit/>
          </a:bodyPr>
          <a:lstStyle/>
          <a:p>
            <a:r>
              <a:rPr lang="en-US" sz="3100">
                <a:solidFill>
                  <a:schemeClr val="bg1"/>
                </a:solidFill>
              </a:rPr>
              <a:t>Trades vs. University/College</a:t>
            </a:r>
          </a:p>
        </p:txBody>
      </p:sp>
      <p:graphicFrame>
        <p:nvGraphicFramePr>
          <p:cNvPr id="5" name="Content Placeholder 2">
            <a:extLst>
              <a:ext uri="{FF2B5EF4-FFF2-40B4-BE49-F238E27FC236}">
                <a16:creationId xmlns:a16="http://schemas.microsoft.com/office/drawing/2014/main" id="{CA3A3ABC-C72A-48BB-837F-CC4D8DA38B75}"/>
              </a:ext>
            </a:extLst>
          </p:cNvPr>
          <p:cNvGraphicFramePr>
            <a:graphicFrameLocks noGrp="1"/>
          </p:cNvGraphicFramePr>
          <p:nvPr>
            <p:ph idx="1"/>
            <p:extLst>
              <p:ext uri="{D42A27DB-BD31-4B8C-83A1-F6EECF244321}">
                <p14:modId xmlns:p14="http://schemas.microsoft.com/office/powerpoint/2010/main" val="1568624674"/>
              </p:ext>
            </p:extLst>
          </p:nvPr>
        </p:nvGraphicFramePr>
        <p:xfrm>
          <a:off x="5477774" y="577969"/>
          <a:ext cx="6003910" cy="5676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16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AAD98D1C-F2EB-49D5-899B-086F7E26F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9849" y="-479"/>
            <a:ext cx="9132151" cy="6858478"/>
          </a:xfrm>
          <a:custGeom>
            <a:avLst/>
            <a:gdLst>
              <a:gd name="connsiteX0" fmla="*/ 5955776 w 9132151"/>
              <a:gd name="connsiteY0" fmla="*/ 0 h 6858478"/>
              <a:gd name="connsiteX1" fmla="*/ 5950199 w 9132151"/>
              <a:gd name="connsiteY1" fmla="*/ 0 h 6858478"/>
              <a:gd name="connsiteX2" fmla="*/ 4883971 w 9132151"/>
              <a:gd name="connsiteY2" fmla="*/ 0 h 6858478"/>
              <a:gd name="connsiteX3" fmla="*/ 0 w 9132151"/>
              <a:gd name="connsiteY3" fmla="*/ 0 h 6858478"/>
              <a:gd name="connsiteX4" fmla="*/ 0 w 9132151"/>
              <a:gd name="connsiteY4" fmla="*/ 6857916 h 6858478"/>
              <a:gd name="connsiteX5" fmla="*/ 1707856 w 9132151"/>
              <a:gd name="connsiteY5" fmla="*/ 6857916 h 6858478"/>
              <a:gd name="connsiteX6" fmla="*/ 1707596 w 9132151"/>
              <a:gd name="connsiteY6" fmla="*/ 6858478 h 6858478"/>
              <a:gd name="connsiteX7" fmla="*/ 9132151 w 9132151"/>
              <a:gd name="connsiteY7" fmla="*/ 6858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2151" h="6858478">
                <a:moveTo>
                  <a:pt x="5955776" y="0"/>
                </a:moveTo>
                <a:lnTo>
                  <a:pt x="5950199" y="0"/>
                </a:lnTo>
                <a:lnTo>
                  <a:pt x="4883971" y="0"/>
                </a:lnTo>
                <a:lnTo>
                  <a:pt x="0" y="0"/>
                </a:lnTo>
                <a:lnTo>
                  <a:pt x="0" y="6857916"/>
                </a:lnTo>
                <a:lnTo>
                  <a:pt x="1707856" y="6857916"/>
                </a:lnTo>
                <a:lnTo>
                  <a:pt x="1707596" y="6858478"/>
                </a:lnTo>
                <a:lnTo>
                  <a:pt x="9132151" y="6858478"/>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7B4CA2D6-8008-4CEE-8D65-E6BE5477F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69312" y="-3325"/>
            <a:ext cx="8722688" cy="6861324"/>
          </a:xfrm>
          <a:custGeom>
            <a:avLst/>
            <a:gdLst>
              <a:gd name="connsiteX0" fmla="*/ 5560897 w 8722688"/>
              <a:gd name="connsiteY0" fmla="*/ 0 h 6861324"/>
              <a:gd name="connsiteX1" fmla="*/ 5555346 w 8722688"/>
              <a:gd name="connsiteY1" fmla="*/ 0 h 6861324"/>
              <a:gd name="connsiteX2" fmla="*/ 4494013 w 8722688"/>
              <a:gd name="connsiteY2" fmla="*/ 0 h 6861324"/>
              <a:gd name="connsiteX3" fmla="*/ 681726 w 8722688"/>
              <a:gd name="connsiteY3" fmla="*/ 0 h 6861324"/>
              <a:gd name="connsiteX4" fmla="*/ 681726 w 8722688"/>
              <a:gd name="connsiteY4" fmla="*/ 479 h 6861324"/>
              <a:gd name="connsiteX5" fmla="*/ 0 w 8722688"/>
              <a:gd name="connsiteY5" fmla="*/ 479 h 6861324"/>
              <a:gd name="connsiteX6" fmla="*/ 0 w 8722688"/>
              <a:gd name="connsiteY6" fmla="*/ 6861324 h 6861324"/>
              <a:gd name="connsiteX7" fmla="*/ 2429574 w 8722688"/>
              <a:gd name="connsiteY7" fmla="*/ 6861324 h 6861324"/>
              <a:gd name="connsiteX8" fmla="*/ 2429574 w 8722688"/>
              <a:gd name="connsiteY8" fmla="*/ 6861323 h 6861324"/>
              <a:gd name="connsiteX9" fmla="*/ 8368134 w 8722688"/>
              <a:gd name="connsiteY9" fmla="*/ 6861323 h 6861324"/>
              <a:gd name="connsiteX10" fmla="*/ 8366822 w 8722688"/>
              <a:gd name="connsiteY10" fmla="*/ 6858478 h 6861324"/>
              <a:gd name="connsiteX11" fmla="*/ 8722688 w 8722688"/>
              <a:gd name="connsiteY11" fmla="*/ 6858478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2688" h="6861324">
                <a:moveTo>
                  <a:pt x="5560897" y="0"/>
                </a:moveTo>
                <a:lnTo>
                  <a:pt x="5555346" y="0"/>
                </a:lnTo>
                <a:lnTo>
                  <a:pt x="4494013" y="0"/>
                </a:lnTo>
                <a:lnTo>
                  <a:pt x="681726" y="0"/>
                </a:lnTo>
                <a:lnTo>
                  <a:pt x="681726" y="479"/>
                </a:lnTo>
                <a:lnTo>
                  <a:pt x="0" y="479"/>
                </a:lnTo>
                <a:lnTo>
                  <a:pt x="0" y="6861324"/>
                </a:lnTo>
                <a:lnTo>
                  <a:pt x="2429574" y="6861324"/>
                </a:lnTo>
                <a:lnTo>
                  <a:pt x="2429574" y="6861323"/>
                </a:lnTo>
                <a:lnTo>
                  <a:pt x="8368134" y="6861323"/>
                </a:lnTo>
                <a:lnTo>
                  <a:pt x="8366822" y="6858478"/>
                </a:lnTo>
                <a:lnTo>
                  <a:pt x="8722688"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DFCAB9-727D-BC42-A54E-2A78E71EDCBC}"/>
              </a:ext>
            </a:extLst>
          </p:cNvPr>
          <p:cNvSpPr>
            <a:spLocks noGrp="1"/>
          </p:cNvSpPr>
          <p:nvPr>
            <p:ph type="title"/>
          </p:nvPr>
        </p:nvSpPr>
        <p:spPr>
          <a:xfrm>
            <a:off x="841248" y="704850"/>
            <a:ext cx="3751697" cy="2978150"/>
          </a:xfrm>
        </p:spPr>
        <p:txBody>
          <a:bodyPr anchor="b">
            <a:normAutofit/>
          </a:bodyPr>
          <a:lstStyle/>
          <a:p>
            <a:r>
              <a:rPr lang="en-US" sz="4100">
                <a:solidFill>
                  <a:schemeClr val="bg1"/>
                </a:solidFill>
              </a:rPr>
              <a:t>Apprenticeship?</a:t>
            </a:r>
          </a:p>
        </p:txBody>
      </p:sp>
      <p:sp>
        <p:nvSpPr>
          <p:cNvPr id="3" name="Content Placeholder 2">
            <a:extLst>
              <a:ext uri="{FF2B5EF4-FFF2-40B4-BE49-F238E27FC236}">
                <a16:creationId xmlns:a16="http://schemas.microsoft.com/office/drawing/2014/main" id="{AC3159C4-6EA0-3E47-AF7D-7F98E8DD25A9}"/>
              </a:ext>
            </a:extLst>
          </p:cNvPr>
          <p:cNvSpPr>
            <a:spLocks noGrp="1"/>
          </p:cNvSpPr>
          <p:nvPr>
            <p:ph idx="1"/>
          </p:nvPr>
        </p:nvSpPr>
        <p:spPr>
          <a:xfrm>
            <a:off x="6121400" y="939800"/>
            <a:ext cx="5232400" cy="4845050"/>
          </a:xfrm>
        </p:spPr>
        <p:txBody>
          <a:bodyPr anchor="ctr">
            <a:normAutofit/>
          </a:bodyPr>
          <a:lstStyle/>
          <a:p>
            <a:pPr>
              <a:spcBef>
                <a:spcPts val="700"/>
              </a:spcBef>
              <a:spcAft>
                <a:spcPts val="1425"/>
              </a:spcAft>
              <a:buClr>
                <a:srgbClr val="FFFFCC"/>
              </a:buClr>
              <a:buSzPct val="75000"/>
              <a:buFont typeface="Wingdings" panose="05000000000000000000" pitchFamily="2" charset="2"/>
              <a:buChar char=""/>
              <a:defRPr/>
            </a:pPr>
            <a:r>
              <a:rPr lang="en-CA" altLang="en-US" sz="1800">
                <a:latin typeface="Arial" panose="020B0604020202020204" pitchFamily="34" charset="0"/>
              </a:rPr>
              <a:t>An Apprenticeship is where a student will work in a </a:t>
            </a:r>
            <a:r>
              <a:rPr lang="en-CA" altLang="en-US" sz="1800" b="1" u="sng">
                <a:latin typeface="Arial" panose="020B0604020202020204" pitchFamily="34" charset="0"/>
              </a:rPr>
              <a:t>trade</a:t>
            </a:r>
            <a:r>
              <a:rPr lang="en-CA" altLang="en-US" sz="1800">
                <a:latin typeface="Arial" panose="020B0604020202020204" pitchFamily="34" charset="0"/>
              </a:rPr>
              <a:t> related area and become Level 1, 2, 3 or 4 certified after his/her practical and theoretical training. </a:t>
            </a:r>
          </a:p>
          <a:p>
            <a:pPr>
              <a:spcBef>
                <a:spcPts val="700"/>
              </a:spcBef>
              <a:spcAft>
                <a:spcPts val="1425"/>
              </a:spcAft>
              <a:buClr>
                <a:srgbClr val="FFFFCC"/>
              </a:buClr>
              <a:buSzPct val="75000"/>
              <a:buFont typeface="Wingdings" panose="05000000000000000000" pitchFamily="2" charset="2"/>
              <a:buChar char=""/>
              <a:defRPr/>
            </a:pPr>
            <a:r>
              <a:rPr lang="en-CA" altLang="en-US" sz="1800">
                <a:latin typeface="Arial" panose="020B0604020202020204" pitchFamily="34" charset="0"/>
              </a:rPr>
              <a:t>Education/length of training depends on the trade </a:t>
            </a:r>
          </a:p>
          <a:p>
            <a:pPr>
              <a:spcBef>
                <a:spcPts val="700"/>
              </a:spcBef>
              <a:spcAft>
                <a:spcPts val="1425"/>
              </a:spcAft>
              <a:buClr>
                <a:srgbClr val="FFFFCC"/>
              </a:buClr>
              <a:buSzPct val="75000"/>
              <a:buFont typeface="Wingdings" panose="05000000000000000000" pitchFamily="2" charset="2"/>
              <a:buChar char=""/>
              <a:defRPr/>
            </a:pPr>
            <a:r>
              <a:rPr lang="en-CA" altLang="en-US" sz="1800">
                <a:latin typeface="Arial" panose="020B0604020202020204" pitchFamily="34" charset="0"/>
              </a:rPr>
              <a:t>Write their trade exam.</a:t>
            </a:r>
          </a:p>
          <a:p>
            <a:pPr>
              <a:spcBef>
                <a:spcPts val="700"/>
              </a:spcBef>
              <a:spcAft>
                <a:spcPts val="1425"/>
              </a:spcAft>
              <a:buClr>
                <a:srgbClr val="FFFFCC"/>
              </a:buClr>
              <a:buSzPct val="75000"/>
              <a:buFont typeface="Wingdings" panose="05000000000000000000" pitchFamily="2" charset="2"/>
              <a:buChar char=""/>
              <a:defRPr/>
            </a:pPr>
            <a:r>
              <a:rPr lang="en-CA" altLang="en-US" sz="1800">
                <a:latin typeface="Arial" panose="020B0604020202020204" pitchFamily="34" charset="0"/>
              </a:rPr>
              <a:t> Write the Level 4 Red Seal exam.  The Red Seal allows students to work anywhere in Canada.</a:t>
            </a:r>
          </a:p>
          <a:p>
            <a:pPr>
              <a:spcBef>
                <a:spcPts val="700"/>
              </a:spcBef>
              <a:spcAft>
                <a:spcPts val="1425"/>
              </a:spcAft>
              <a:buClr>
                <a:srgbClr val="FFFFCC"/>
              </a:buClr>
              <a:buSzPct val="75000"/>
              <a:buFont typeface="Wingdings" panose="05000000000000000000" pitchFamily="2" charset="2"/>
              <a:buChar char=""/>
              <a:defRPr/>
            </a:pPr>
            <a:r>
              <a:rPr lang="en-CA" altLang="en-US" sz="1800">
                <a:latin typeface="Arial" panose="020B0604020202020204" pitchFamily="34" charset="0"/>
              </a:rPr>
              <a:t>To find a list of apprenticeship trades go to:   </a:t>
            </a:r>
            <a:r>
              <a:rPr lang="en-CA" altLang="en-US" sz="1800" b="1">
                <a:latin typeface="Arial" panose="020B0604020202020204" pitchFamily="34" charset="0"/>
                <a:hlinkClick r:id="rId2"/>
              </a:rPr>
              <a:t>www.itabc.ca</a:t>
            </a:r>
          </a:p>
          <a:p>
            <a:pPr>
              <a:spcBef>
                <a:spcPts val="700"/>
              </a:spcBef>
              <a:spcAft>
                <a:spcPts val="1425"/>
              </a:spcAft>
              <a:buClr>
                <a:srgbClr val="FFFFCC"/>
              </a:buClr>
              <a:buSzPct val="75000"/>
              <a:buFont typeface="Wingdings" panose="05000000000000000000" pitchFamily="2" charset="2"/>
              <a:buChar char=""/>
              <a:defRPr/>
            </a:pPr>
            <a:r>
              <a:rPr lang="en-CA" altLang="en-US" sz="1800">
                <a:latin typeface="Abadi" panose="020B0604020202020204" pitchFamily="34" charset="0"/>
                <a:hlinkClick r:id="rId2"/>
              </a:rPr>
              <a:t>Mark Reid - </a:t>
            </a:r>
            <a:r>
              <a:rPr lang="en-CA" altLang="en-US" sz="1800" u="sng">
                <a:latin typeface="Arial" panose="020B0604020202020204" pitchFamily="34" charset="0"/>
                <a:hlinkClick r:id="rId2"/>
              </a:rPr>
              <a:t>mreid@vsb.bc.ca </a:t>
            </a:r>
          </a:p>
          <a:p>
            <a:endParaRPr lang="en-US" sz="1800"/>
          </a:p>
        </p:txBody>
      </p:sp>
    </p:spTree>
    <p:extLst>
      <p:ext uri="{BB962C8B-B14F-4D97-AF65-F5344CB8AC3E}">
        <p14:creationId xmlns:p14="http://schemas.microsoft.com/office/powerpoint/2010/main" val="334173740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1AEE000-5047-BD43-8EF4-70EF1EE72ED6}"/>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Keeping Options Open…</a:t>
            </a:r>
          </a:p>
        </p:txBody>
      </p:sp>
      <p:cxnSp>
        <p:nvCxnSpPr>
          <p:cNvPr id="28" name="Straight Connector 2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760216-8AB6-AE48-9DCC-9D30B3D1576E}"/>
              </a:ext>
            </a:extLst>
          </p:cNvPr>
          <p:cNvSpPr>
            <a:spLocks noGrp="1"/>
          </p:cNvSpPr>
          <p:nvPr>
            <p:ph idx="1"/>
          </p:nvPr>
        </p:nvSpPr>
        <p:spPr>
          <a:xfrm>
            <a:off x="897769" y="1909192"/>
            <a:ext cx="4586513" cy="3647710"/>
          </a:xfrm>
        </p:spPr>
        <p:txBody>
          <a:bodyPr>
            <a:normAutofit/>
          </a:bodyPr>
          <a:lstStyle/>
          <a:p>
            <a:pPr>
              <a:buFont typeface="Wingdings 3" panose="05040102010807070707" pitchFamily="18" charset="2"/>
              <a:buChar char=""/>
              <a:defRPr/>
            </a:pPr>
            <a:r>
              <a:rPr lang="en-US" altLang="en-US" sz="2000">
                <a:solidFill>
                  <a:schemeClr val="bg1"/>
                </a:solidFill>
                <a:latin typeface="Arial" panose="020B0604020202020204" pitchFamily="34" charset="0"/>
                <a:cs typeface="Arial" panose="020B0604020202020204" pitchFamily="34" charset="0"/>
              </a:rPr>
              <a:t>Having a goal is important BUT it’s also important to apply to other institutions as a back up plan</a:t>
            </a:r>
          </a:p>
          <a:p>
            <a:pPr>
              <a:buFont typeface="Wingdings 3" panose="05040102010807070707" pitchFamily="18" charset="2"/>
              <a:buChar char=""/>
              <a:defRPr/>
            </a:pPr>
            <a:r>
              <a:rPr lang="en-US" altLang="en-US" sz="2000">
                <a:solidFill>
                  <a:schemeClr val="bg1"/>
                </a:solidFill>
                <a:latin typeface="Arial" panose="020B0604020202020204" pitchFamily="34" charset="0"/>
                <a:cs typeface="Arial" panose="020B0604020202020204" pitchFamily="34" charset="0"/>
              </a:rPr>
              <a:t>BE OPEN and TRY NEW THINGS</a:t>
            </a:r>
          </a:p>
          <a:p>
            <a:pPr>
              <a:buFont typeface="Wingdings 3" panose="05040102010807070707" pitchFamily="18" charset="2"/>
              <a:buChar char=""/>
              <a:defRPr/>
            </a:pPr>
            <a:r>
              <a:rPr lang="en-US" altLang="en-US" sz="2000">
                <a:solidFill>
                  <a:schemeClr val="bg1"/>
                </a:solidFill>
                <a:latin typeface="Arial" panose="020B0604020202020204" pitchFamily="34" charset="0"/>
                <a:cs typeface="Arial" panose="020B0604020202020204" pitchFamily="34" charset="0"/>
              </a:rPr>
              <a:t>LEARNING – no matter where is a good thing</a:t>
            </a:r>
          </a:p>
          <a:p>
            <a:endParaRPr lang="en-US" sz="2000">
              <a:solidFill>
                <a:schemeClr val="bg1"/>
              </a:solidFill>
            </a:endParaRPr>
          </a:p>
        </p:txBody>
      </p:sp>
      <p:cxnSp>
        <p:nvCxnSpPr>
          <p:cNvPr id="30" name="Straight Connector 2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Graphic 6" descr="Classroom">
            <a:extLst>
              <a:ext uri="{FF2B5EF4-FFF2-40B4-BE49-F238E27FC236}">
                <a16:creationId xmlns:a16="http://schemas.microsoft.com/office/drawing/2014/main" id="{7D1989E7-8180-46D1-96A0-B63A44D18D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25453" y="595726"/>
            <a:ext cx="5666547" cy="5666547"/>
          </a:xfrm>
          <a:prstGeom prst="rect">
            <a:avLst/>
          </a:prstGeom>
        </p:spPr>
      </p:pic>
    </p:spTree>
    <p:extLst>
      <p:ext uri="{BB962C8B-B14F-4D97-AF65-F5344CB8AC3E}">
        <p14:creationId xmlns:p14="http://schemas.microsoft.com/office/powerpoint/2010/main" val="8780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B7AA-24C5-5342-9CBA-ADCC6B4694BA}"/>
              </a:ext>
            </a:extLst>
          </p:cNvPr>
          <p:cNvSpPr>
            <a:spLocks noGrp="1"/>
          </p:cNvSpPr>
          <p:nvPr>
            <p:ph type="title"/>
          </p:nvPr>
        </p:nvSpPr>
        <p:spPr>
          <a:xfrm>
            <a:off x="704209" y="635069"/>
            <a:ext cx="4509236" cy="1139139"/>
          </a:xfrm>
        </p:spPr>
        <p:txBody>
          <a:bodyPr>
            <a:normAutofit/>
          </a:bodyPr>
          <a:lstStyle/>
          <a:p>
            <a:r>
              <a:rPr lang="en-US" sz="3600" dirty="0"/>
              <a:t>New Opportunities</a:t>
            </a:r>
          </a:p>
        </p:txBody>
      </p:sp>
      <p:sp>
        <p:nvSpPr>
          <p:cNvPr id="3" name="Content Placeholder 2">
            <a:extLst>
              <a:ext uri="{FF2B5EF4-FFF2-40B4-BE49-F238E27FC236}">
                <a16:creationId xmlns:a16="http://schemas.microsoft.com/office/drawing/2014/main" id="{1008E3D7-E088-8D46-90EF-6EA183BEAE27}"/>
              </a:ext>
            </a:extLst>
          </p:cNvPr>
          <p:cNvSpPr>
            <a:spLocks noGrp="1"/>
          </p:cNvSpPr>
          <p:nvPr>
            <p:ph idx="1"/>
          </p:nvPr>
        </p:nvSpPr>
        <p:spPr>
          <a:xfrm>
            <a:off x="409903" y="1497724"/>
            <a:ext cx="4803543" cy="3106361"/>
          </a:xfrm>
        </p:spPr>
        <p:txBody>
          <a:bodyPr anchor="t">
            <a:normAutofit fontScale="70000" lnSpcReduction="20000"/>
          </a:bodyPr>
          <a:lstStyle/>
          <a:p>
            <a:pPr marL="0" indent="0">
              <a:buNone/>
              <a:defRPr/>
            </a:pPr>
            <a:r>
              <a:rPr lang="en-US" sz="2400" b="1" dirty="0">
                <a:latin typeface="Arial" panose="020B0604020202020204" pitchFamily="34" charset="0"/>
                <a:cs typeface="Arial" panose="020B0604020202020204" pitchFamily="34" charset="0"/>
              </a:rPr>
              <a:t>College/University Degree Partnerships</a:t>
            </a:r>
          </a:p>
          <a:p>
            <a:pPr marL="0" indent="0">
              <a:buNone/>
              <a:defRPr/>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Langara</a:t>
            </a:r>
            <a:r>
              <a:rPr lang="en-US" sz="2400" dirty="0">
                <a:latin typeface="Arial" panose="020B0604020202020204" pitchFamily="34" charset="0"/>
                <a:cs typeface="Arial" panose="020B0604020202020204" pitchFamily="34" charset="0"/>
              </a:rPr>
              <a:t> + Queens</a:t>
            </a:r>
          </a:p>
          <a:p>
            <a:pPr marL="0" indent="0">
              <a:buNone/>
              <a:defRPr/>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Langara</a:t>
            </a:r>
            <a:r>
              <a:rPr lang="en-US" sz="2400" dirty="0">
                <a:latin typeface="Arial" panose="020B0604020202020204" pitchFamily="34" charset="0"/>
                <a:cs typeface="Arial" panose="020B0604020202020204" pitchFamily="34" charset="0"/>
              </a:rPr>
              <a:t> + SFU</a:t>
            </a:r>
          </a:p>
          <a:p>
            <a:pPr marL="0" indent="0">
              <a:buNone/>
              <a:defRPr/>
            </a:pPr>
            <a:r>
              <a:rPr lang="en-US" sz="2400" dirty="0">
                <a:latin typeface="Arial" panose="020B0604020202020204" pitchFamily="34" charset="0"/>
                <a:cs typeface="Arial" panose="020B0604020202020204" pitchFamily="34" charset="0"/>
              </a:rPr>
              <a:t>Degree partnerships:</a:t>
            </a:r>
          </a:p>
          <a:p>
            <a:pPr marL="0" indent="0">
              <a:buNone/>
              <a:defRPr/>
            </a:pPr>
            <a:r>
              <a:rPr lang="en-US" sz="2400" dirty="0" err="1">
                <a:latin typeface="Arial" panose="020B0604020202020204" pitchFamily="34" charset="0"/>
                <a:cs typeface="Arial" panose="020B0604020202020204" pitchFamily="34" charset="0"/>
              </a:rPr>
              <a:t>Langara</a:t>
            </a:r>
            <a:r>
              <a:rPr lang="en-US" sz="2400" dirty="0">
                <a:latin typeface="Arial" panose="020B0604020202020204" pitchFamily="34" charset="0"/>
                <a:cs typeface="Arial" panose="020B0604020202020204" pitchFamily="34" charset="0"/>
              </a:rPr>
              <a:t> 2 years, C+ GPA and can earn direct transfer to Queen’s or SFU. </a:t>
            </a:r>
          </a:p>
          <a:p>
            <a:pPr marL="0" indent="0">
              <a:buNone/>
              <a:defRPr/>
            </a:pPr>
            <a:r>
              <a:rPr lang="en-US" sz="2400" dirty="0">
                <a:latin typeface="Arial" panose="020B0604020202020204" pitchFamily="34" charset="0"/>
                <a:cs typeface="Arial" panose="020B0604020202020204" pitchFamily="34" charset="0"/>
              </a:rPr>
              <a:t>BCIT + UBC - Degree partnership in </a:t>
            </a:r>
            <a:r>
              <a:rPr lang="en-US" sz="2400" dirty="0" err="1">
                <a:latin typeface="Arial" panose="020B0604020202020204" pitchFamily="34" charset="0"/>
                <a:cs typeface="Arial" panose="020B0604020202020204" pitchFamily="34" charset="0"/>
              </a:rPr>
              <a:t>BioChem</a:t>
            </a:r>
            <a:r>
              <a:rPr lang="en-US" sz="2400" dirty="0">
                <a:latin typeface="Arial" panose="020B0604020202020204" pitchFamily="34" charset="0"/>
                <a:cs typeface="Arial" panose="020B0604020202020204" pitchFamily="34" charset="0"/>
              </a:rPr>
              <a:t>/Forensics</a:t>
            </a:r>
          </a:p>
          <a:p>
            <a:pPr marL="0" indent="0">
              <a:buNone/>
              <a:defRPr/>
            </a:pPr>
            <a:r>
              <a:rPr lang="en-US" sz="2400" dirty="0" err="1">
                <a:latin typeface="Arial" panose="020B0604020202020204" pitchFamily="34" charset="0"/>
                <a:cs typeface="Arial" panose="020B0604020202020204" pitchFamily="34" charset="0"/>
              </a:rPr>
              <a:t>Langara</a:t>
            </a:r>
            <a:r>
              <a:rPr lang="en-US" sz="2400" dirty="0">
                <a:latin typeface="Arial" panose="020B0604020202020204" pitchFamily="34" charset="0"/>
                <a:cs typeface="Arial" panose="020B0604020202020204" pitchFamily="34" charset="0"/>
              </a:rPr>
              <a:t> new Bioinformatics Program –</a:t>
            </a:r>
          </a:p>
          <a:p>
            <a:pPr marL="0" indent="0">
              <a:buNone/>
              <a:defRPr/>
            </a:pPr>
            <a:r>
              <a:rPr lang="en-US" sz="2400" dirty="0">
                <a:latin typeface="Arial" panose="020B0604020202020204" pitchFamily="34" charset="0"/>
                <a:cs typeface="Arial" panose="020B0604020202020204" pitchFamily="34" charset="0"/>
              </a:rPr>
              <a:t>Diploma, Associate Degree, Bachelors of      Science </a:t>
            </a:r>
          </a:p>
          <a:p>
            <a:pPr>
              <a:buFont typeface="Wingdings 3" panose="05040102010807070707" pitchFamily="18" charset="2"/>
              <a:buChar char=""/>
              <a:defRPr/>
            </a:pPr>
            <a:endParaRPr lang="en-US" sz="1100" dirty="0"/>
          </a:p>
        </p:txBody>
      </p:sp>
      <p:sp>
        <p:nvSpPr>
          <p:cNvPr id="46" name="Oval 25">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11" descr="A picture containing drawing&#10;&#10;Description automatically generated">
            <a:extLst>
              <a:ext uri="{FF2B5EF4-FFF2-40B4-BE49-F238E27FC236}">
                <a16:creationId xmlns:a16="http://schemas.microsoft.com/office/drawing/2014/main" id="{27426A12-A437-0844-ABD9-0236A5AA20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47" b="-4"/>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Shape 27">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29">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5" descr="A close up of a sign&#10;&#10;Description automatically generated">
            <a:extLst>
              <a:ext uri="{FF2B5EF4-FFF2-40B4-BE49-F238E27FC236}">
                <a16:creationId xmlns:a16="http://schemas.microsoft.com/office/drawing/2014/main" id="{FB8C6BA7-8542-6344-A669-3C3748AD5C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24" r="13478" b="3"/>
          <a:stretch/>
        </p:blipFill>
        <p:spPr bwMode="auto">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A screenshot of a cell phone&#10;&#10;Description automatically generated">
            <a:extLst>
              <a:ext uri="{FF2B5EF4-FFF2-40B4-BE49-F238E27FC236}">
                <a16:creationId xmlns:a16="http://schemas.microsoft.com/office/drawing/2014/main" id="{558A629E-1028-5540-B42D-710ED0DE62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97" r="1" b="11349"/>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Shape 31">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9" descr="A picture containing food&#10;&#10;Description automatically generated">
            <a:extLst>
              <a:ext uri="{FF2B5EF4-FFF2-40B4-BE49-F238E27FC236}">
                <a16:creationId xmlns:a16="http://schemas.microsoft.com/office/drawing/2014/main" id="{0A782CC6-D921-A64B-A291-87EA010C5F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007" r="5" b="14126"/>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Shape 33">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13">
            <a:extLst>
              <a:ext uri="{FF2B5EF4-FFF2-40B4-BE49-F238E27FC236}">
                <a16:creationId xmlns:a16="http://schemas.microsoft.com/office/drawing/2014/main" id="{D844226E-43B9-264C-933D-28E74319A2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737" r="3" b="25501"/>
          <a:stretch/>
        </p:blipFill>
        <p:spPr bwMode="auto">
          <a:xfrm>
            <a:off x="9021939" y="4095310"/>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76857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69D0F9-E6F0-9B42-B0BE-42DA91BD5153}"/>
              </a:ext>
            </a:extLst>
          </p:cNvPr>
          <p:cNvSpPr>
            <a:spLocks noGrp="1"/>
          </p:cNvSpPr>
          <p:nvPr>
            <p:ph type="title"/>
          </p:nvPr>
        </p:nvSpPr>
        <p:spPr>
          <a:xfrm>
            <a:off x="4384039" y="365125"/>
            <a:ext cx="7164493" cy="1325563"/>
          </a:xfrm>
        </p:spPr>
        <p:txBody>
          <a:bodyPr>
            <a:normAutofit/>
          </a:bodyPr>
          <a:lstStyle/>
          <a:p>
            <a:r>
              <a:rPr lang="en-US" dirty="0"/>
              <a:t>Academic Advisors</a:t>
            </a:r>
          </a:p>
        </p:txBody>
      </p:sp>
      <p:pic>
        <p:nvPicPr>
          <p:cNvPr id="7" name="Graphic 6" descr="Schoolhouse">
            <a:extLst>
              <a:ext uri="{FF2B5EF4-FFF2-40B4-BE49-F238E27FC236}">
                <a16:creationId xmlns:a16="http://schemas.microsoft.com/office/drawing/2014/main" id="{7D89E0D9-3E51-4EF1-B6A7-1E49122719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 y="1715781"/>
            <a:ext cx="3425957" cy="3425957"/>
          </a:xfrm>
          <a:prstGeom prst="rect">
            <a:avLst/>
          </a:prstGeom>
        </p:spPr>
      </p:pic>
      <p:sp>
        <p:nvSpPr>
          <p:cNvPr id="3" name="Content Placeholder 2">
            <a:extLst>
              <a:ext uri="{FF2B5EF4-FFF2-40B4-BE49-F238E27FC236}">
                <a16:creationId xmlns:a16="http://schemas.microsoft.com/office/drawing/2014/main" id="{CAFE7187-CC38-0E45-9A66-80B60FD7B3D2}"/>
              </a:ext>
            </a:extLst>
          </p:cNvPr>
          <p:cNvSpPr>
            <a:spLocks noGrp="1"/>
          </p:cNvSpPr>
          <p:nvPr>
            <p:ph idx="1"/>
          </p:nvPr>
        </p:nvSpPr>
        <p:spPr>
          <a:xfrm>
            <a:off x="4387515" y="2022601"/>
            <a:ext cx="7161017" cy="4154361"/>
          </a:xfrm>
        </p:spPr>
        <p:txBody>
          <a:bodyPr>
            <a:normAutofit/>
          </a:bodyPr>
          <a:lstStyle/>
          <a:p>
            <a:r>
              <a:rPr lang="en-US" altLang="en-US" sz="2000" dirty="0">
                <a:latin typeface="Arial" panose="020B0604020202020204" pitchFamily="34" charset="0"/>
                <a:cs typeface="Arial" panose="020B0604020202020204" pitchFamily="34" charset="0"/>
              </a:rPr>
              <a:t>Each institution enlists recruitment/academic advisors to help prospective students </a:t>
            </a:r>
          </a:p>
          <a:p>
            <a:r>
              <a:rPr lang="en-US" altLang="en-US" sz="2000" dirty="0">
                <a:latin typeface="Arial" panose="020B0604020202020204" pitchFamily="34" charset="0"/>
                <a:cs typeface="Arial" panose="020B0604020202020204" pitchFamily="34" charset="0"/>
              </a:rPr>
              <a:t>Specific questions pertaining to programs, please encourage students to seek advice from the institution directly. </a:t>
            </a:r>
          </a:p>
          <a:p>
            <a:r>
              <a:rPr lang="en-US" altLang="en-US" sz="2000" dirty="0">
                <a:latin typeface="Arial" panose="020B0604020202020204" pitchFamily="34" charset="0"/>
                <a:cs typeface="Arial" panose="020B0604020202020204" pitchFamily="34" charset="0"/>
              </a:rPr>
              <a:t>List of academic advisors is available outside my door. This list is also available on my blog </a:t>
            </a:r>
            <a:r>
              <a:rPr lang="en-US" altLang="en-US" sz="2000">
                <a:latin typeface="Arial" panose="020B0604020202020204" pitchFamily="34" charset="0"/>
                <a:cs typeface="Arial" panose="020B0604020202020204" pitchFamily="34" charset="0"/>
              </a:rPr>
              <a:t>dhaliwaldt.edublogs.org</a:t>
            </a:r>
            <a:endParaRPr lang="en-US" altLang="en-US" sz="2000" dirty="0">
              <a:latin typeface="Arial" panose="020B0604020202020204" pitchFamily="34" charset="0"/>
              <a:cs typeface="Arial" panose="020B0604020202020204" pitchFamily="34" charset="0"/>
            </a:endParaRPr>
          </a:p>
          <a:p>
            <a:endParaRPr lang="en-US" sz="2000"/>
          </a:p>
        </p:txBody>
      </p:sp>
    </p:spTree>
    <p:extLst>
      <p:ext uri="{BB962C8B-B14F-4D97-AF65-F5344CB8AC3E}">
        <p14:creationId xmlns:p14="http://schemas.microsoft.com/office/powerpoint/2010/main" val="305356385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OqhUrXhaAM">
            <a:extLst>
              <a:ext uri="{FF2B5EF4-FFF2-40B4-BE49-F238E27FC236}">
                <a16:creationId xmlns:a16="http://schemas.microsoft.com/office/drawing/2014/main" id="{C8980F3D-B27A-9E43-8521-AB648C0A7E85}"/>
              </a:ext>
            </a:extLst>
          </p:cNvPr>
          <p:cNvPicPr>
            <a:picLocks noRot="1" noChangeAspect="1"/>
          </p:cNvPicPr>
          <p:nvPr>
            <a:videoFile r:link="rId1"/>
          </p:nvPr>
        </p:nvPicPr>
        <p:blipFill>
          <a:blip r:embed="rId3"/>
          <a:srcRect/>
          <a:stretch>
            <a:fillRect/>
          </a:stretch>
        </p:blipFill>
        <p:spPr bwMode="auto">
          <a:xfrm>
            <a:off x="0" y="0"/>
            <a:ext cx="12364278" cy="6858000"/>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2037232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3FA2F-6A6F-C94C-B533-BC1B1D8B1783}"/>
              </a:ext>
            </a:extLst>
          </p:cNvPr>
          <p:cNvSpPr>
            <a:spLocks noGrp="1"/>
          </p:cNvSpPr>
          <p:nvPr>
            <p:ph type="title"/>
          </p:nvPr>
        </p:nvSpPr>
        <p:spPr>
          <a:xfrm>
            <a:off x="838200" y="1028700"/>
            <a:ext cx="4391025" cy="998883"/>
          </a:xfrm>
        </p:spPr>
        <p:txBody>
          <a:bodyPr anchor="t">
            <a:normAutofit/>
          </a:bodyPr>
          <a:lstStyle/>
          <a:p>
            <a:r>
              <a:rPr lang="en-US" sz="4000" dirty="0">
                <a:solidFill>
                  <a:schemeClr val="bg1"/>
                </a:solidFill>
              </a:rPr>
              <a:t>Application Process</a:t>
            </a:r>
          </a:p>
        </p:txBody>
      </p:sp>
      <p:sp>
        <p:nvSpPr>
          <p:cNvPr id="3" name="Content Placeholder 2">
            <a:extLst>
              <a:ext uri="{FF2B5EF4-FFF2-40B4-BE49-F238E27FC236}">
                <a16:creationId xmlns:a16="http://schemas.microsoft.com/office/drawing/2014/main" id="{C1025446-3880-464A-AD3E-9C37AA6B70C7}"/>
              </a:ext>
            </a:extLst>
          </p:cNvPr>
          <p:cNvSpPr>
            <a:spLocks noGrp="1"/>
          </p:cNvSpPr>
          <p:nvPr>
            <p:ph idx="1"/>
          </p:nvPr>
        </p:nvSpPr>
        <p:spPr>
          <a:xfrm>
            <a:off x="838200" y="2286000"/>
            <a:ext cx="4391025" cy="3314700"/>
          </a:xfrm>
        </p:spPr>
        <p:txBody>
          <a:bodyPr>
            <a:normAutofit fontScale="92500" lnSpcReduction="20000"/>
          </a:bodyPr>
          <a:lstStyle/>
          <a:p>
            <a:pPr>
              <a:spcAft>
                <a:spcPts val="1425"/>
              </a:spcAft>
              <a:buClr>
                <a:srgbClr val="FFFFCC"/>
              </a:buClr>
              <a:buSzPct val="75000"/>
            </a:pPr>
            <a:r>
              <a:rPr lang="en-CA" altLang="en-US" sz="2400" dirty="0">
                <a:solidFill>
                  <a:schemeClr val="bg1">
                    <a:alpha val="80000"/>
                  </a:schemeClr>
                </a:solidFill>
                <a:latin typeface="Arial" panose="020B0604020202020204" pitchFamily="34" charset="0"/>
              </a:rPr>
              <a:t>Student’s register through a central website to apply for all BC post-secondary institutions </a:t>
            </a:r>
            <a:r>
              <a:rPr lang="en-CA" altLang="en-US" sz="2400" b="1" dirty="0" err="1">
                <a:solidFill>
                  <a:schemeClr val="bg1">
                    <a:alpha val="80000"/>
                  </a:schemeClr>
                </a:solidFill>
                <a:latin typeface="Arial" panose="020B0604020202020204" pitchFamily="34" charset="0"/>
              </a:rPr>
              <a:t>www.apply.educationplannerbc.ca</a:t>
            </a:r>
            <a:endParaRPr lang="en-CA" altLang="en-US" sz="2400" b="1" dirty="0">
              <a:solidFill>
                <a:schemeClr val="bg1">
                  <a:alpha val="80000"/>
                </a:schemeClr>
              </a:solidFill>
              <a:latin typeface="Arial" panose="020B0604020202020204" pitchFamily="34" charset="0"/>
            </a:endParaRPr>
          </a:p>
          <a:p>
            <a:pPr>
              <a:spcAft>
                <a:spcPts val="1425"/>
              </a:spcAft>
              <a:buClr>
                <a:srgbClr val="FFFFCC"/>
              </a:buClr>
              <a:buSzPct val="75000"/>
            </a:pPr>
            <a:r>
              <a:rPr lang="en-CA" altLang="en-US" sz="2400" dirty="0">
                <a:solidFill>
                  <a:schemeClr val="bg1">
                    <a:alpha val="80000"/>
                  </a:schemeClr>
                </a:solidFill>
                <a:latin typeface="Arial" panose="020B0604020202020204" pitchFamily="34" charset="0"/>
              </a:rPr>
              <a:t>Each institution has different deadlines for applications and information they require, make sure to be checking each university/college website for specific admission information</a:t>
            </a:r>
          </a:p>
          <a:p>
            <a:endParaRPr lang="en-US" sz="1500" dirty="0">
              <a:solidFill>
                <a:schemeClr val="bg1">
                  <a:alpha val="80000"/>
                </a:schemeClr>
              </a:solidFill>
            </a:endParaRPr>
          </a:p>
        </p:txBody>
      </p:sp>
      <p:pic>
        <p:nvPicPr>
          <p:cNvPr id="7" name="Graphic 6" descr="Laptop Secure">
            <a:extLst>
              <a:ext uri="{FF2B5EF4-FFF2-40B4-BE49-F238E27FC236}">
                <a16:creationId xmlns:a16="http://schemas.microsoft.com/office/drawing/2014/main" id="{AD0091B8-7A66-4EB0-8D4E-72B789594A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6487" y="1429488"/>
            <a:ext cx="3960000" cy="3960000"/>
          </a:xfrm>
          <a:prstGeom prst="rect">
            <a:avLst/>
          </a:prstGeom>
        </p:spPr>
      </p:pic>
    </p:spTree>
    <p:extLst>
      <p:ext uri="{BB962C8B-B14F-4D97-AF65-F5344CB8AC3E}">
        <p14:creationId xmlns:p14="http://schemas.microsoft.com/office/powerpoint/2010/main" val="146212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17B2CC-7D2C-46CC-B490-0E1862018723}"/>
              </a:ext>
            </a:extLst>
          </p:cNvPr>
          <p:cNvPicPr>
            <a:picLocks noChangeAspect="1"/>
          </p:cNvPicPr>
          <p:nvPr/>
        </p:nvPicPr>
        <p:blipFill rotWithShape="1">
          <a:blip r:embed="rId2"/>
          <a:srcRect r="21409" b="-1"/>
          <a:stretch/>
        </p:blipFill>
        <p:spPr>
          <a:xfrm>
            <a:off x="4117521" y="10"/>
            <a:ext cx="8074479" cy="6857990"/>
          </a:xfrm>
          <a:prstGeom prst="rect">
            <a:avLst/>
          </a:prstGeom>
        </p:spPr>
      </p:pic>
      <p:sp>
        <p:nvSpPr>
          <p:cNvPr id="27"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2E740E-3123-8043-AF46-E37CACD45A9B}"/>
              </a:ext>
            </a:extLst>
          </p:cNvPr>
          <p:cNvSpPr>
            <a:spLocks noGrp="1"/>
          </p:cNvSpPr>
          <p:nvPr>
            <p:ph type="title"/>
          </p:nvPr>
        </p:nvSpPr>
        <p:spPr>
          <a:xfrm>
            <a:off x="804672" y="365125"/>
            <a:ext cx="5266155" cy="1325563"/>
          </a:xfrm>
        </p:spPr>
        <p:txBody>
          <a:bodyPr>
            <a:normAutofit/>
          </a:bodyPr>
          <a:lstStyle/>
          <a:p>
            <a:r>
              <a:rPr lang="en-US"/>
              <a:t>Applying Outside of BC</a:t>
            </a:r>
          </a:p>
        </p:txBody>
      </p:sp>
      <p:sp>
        <p:nvSpPr>
          <p:cNvPr id="3" name="Content Placeholder 2">
            <a:extLst>
              <a:ext uri="{FF2B5EF4-FFF2-40B4-BE49-F238E27FC236}">
                <a16:creationId xmlns:a16="http://schemas.microsoft.com/office/drawing/2014/main" id="{D7669C83-7B74-494D-A4BC-6978E78EE718}"/>
              </a:ext>
            </a:extLst>
          </p:cNvPr>
          <p:cNvSpPr>
            <a:spLocks noGrp="1"/>
          </p:cNvSpPr>
          <p:nvPr>
            <p:ph idx="1"/>
          </p:nvPr>
        </p:nvSpPr>
        <p:spPr>
          <a:xfrm>
            <a:off x="804672" y="2022601"/>
            <a:ext cx="3941499" cy="4154361"/>
          </a:xfrm>
        </p:spPr>
        <p:txBody>
          <a:bodyPr>
            <a:normAutofit/>
          </a:bodyPr>
          <a:lstStyle/>
          <a:p>
            <a:r>
              <a:rPr lang="en-US" altLang="en-US" sz="2000">
                <a:latin typeface="Arial" panose="020B0604020202020204" pitchFamily="34" charset="0"/>
              </a:rPr>
              <a:t>Ontario’s version of Education Planner BC is www.ouac.on.ca </a:t>
            </a:r>
          </a:p>
          <a:p>
            <a:endParaRPr lang="en-US" altLang="en-US" sz="2000">
              <a:latin typeface="Arial" panose="020B0604020202020204" pitchFamily="34" charset="0"/>
            </a:endParaRPr>
          </a:p>
          <a:p>
            <a:r>
              <a:rPr lang="en-US" altLang="en-US" sz="2000">
                <a:latin typeface="Arial" panose="020B0604020202020204" pitchFamily="34" charset="0"/>
              </a:rPr>
              <a:t>If you are applying to a college/university outside of BC, check when </a:t>
            </a:r>
            <a:r>
              <a:rPr lang="en-US" altLang="en-US" sz="2000" u="sng">
                <a:latin typeface="Arial" panose="020B0604020202020204" pitchFamily="34" charset="0"/>
              </a:rPr>
              <a:t>PAPER </a:t>
            </a:r>
            <a:r>
              <a:rPr lang="en-US" altLang="en-US" sz="2000">
                <a:latin typeface="Arial" panose="020B0604020202020204" pitchFamily="34" charset="0"/>
              </a:rPr>
              <a:t>transcripts need to be sent for both Terms 1 and 2 as PSI’s often arrive too late.  Request for transcripts are in main office.</a:t>
            </a:r>
          </a:p>
          <a:p>
            <a:endParaRPr lang="en-US" sz="2000"/>
          </a:p>
        </p:txBody>
      </p:sp>
    </p:spTree>
    <p:extLst>
      <p:ext uri="{BB962C8B-B14F-4D97-AF65-F5344CB8AC3E}">
        <p14:creationId xmlns:p14="http://schemas.microsoft.com/office/powerpoint/2010/main" val="34763085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A16E8B-3EA3-5C44-BF48-1772A1CF9266}"/>
              </a:ext>
            </a:extLst>
          </p:cNvPr>
          <p:cNvSpPr>
            <a:spLocks noGrp="1"/>
          </p:cNvSpPr>
          <p:nvPr>
            <p:ph type="title"/>
          </p:nvPr>
        </p:nvSpPr>
        <p:spPr>
          <a:xfrm>
            <a:off x="838200" y="365125"/>
            <a:ext cx="10515600" cy="1325563"/>
          </a:xfrm>
        </p:spPr>
        <p:txBody>
          <a:bodyPr>
            <a:normAutofit/>
          </a:bodyPr>
          <a:lstStyle/>
          <a:p>
            <a:r>
              <a:rPr lang="en-US" sz="2800" dirty="0"/>
              <a:t>Graduation Requirements</a:t>
            </a:r>
            <a:br>
              <a:rPr lang="en-US" sz="2800" dirty="0"/>
            </a:br>
            <a:r>
              <a:rPr lang="en-US" sz="2800" dirty="0"/>
              <a:t>Students require a minimum of 80 Credits to graduate</a:t>
            </a:r>
            <a:br>
              <a:rPr lang="en-US" sz="2800" dirty="0"/>
            </a:br>
            <a:r>
              <a:rPr lang="en-US" sz="2800" dirty="0"/>
              <a:t>16 Credits must be at the Grade 12 level, including English Studies 12</a:t>
            </a:r>
          </a:p>
        </p:txBody>
      </p:sp>
      <p:sp>
        <p:nvSpPr>
          <p:cNvPr id="3" name="Content Placeholder 2">
            <a:extLst>
              <a:ext uri="{FF2B5EF4-FFF2-40B4-BE49-F238E27FC236}">
                <a16:creationId xmlns:a16="http://schemas.microsoft.com/office/drawing/2014/main" id="{45AAE953-FC0C-EC44-9836-7C778C0943BB}"/>
              </a:ext>
            </a:extLst>
          </p:cNvPr>
          <p:cNvSpPr>
            <a:spLocks noGrp="1"/>
          </p:cNvSpPr>
          <p:nvPr>
            <p:ph sz="half" idx="1"/>
          </p:nvPr>
        </p:nvSpPr>
        <p:spPr>
          <a:xfrm>
            <a:off x="838200" y="2010833"/>
            <a:ext cx="5096934" cy="4166130"/>
          </a:xfrm>
        </p:spPr>
        <p:txBody>
          <a:bodyPr>
            <a:normAutofit/>
          </a:bodyPr>
          <a:lstStyle/>
          <a:p>
            <a:r>
              <a:rPr lang="en-US" sz="2000" dirty="0"/>
              <a:t>Grade 10 REQUIRED Courses </a:t>
            </a:r>
          </a:p>
          <a:p>
            <a:pPr lvl="2"/>
            <a:r>
              <a:rPr lang="en-US" dirty="0"/>
              <a:t>English</a:t>
            </a:r>
          </a:p>
          <a:p>
            <a:pPr lvl="2"/>
            <a:r>
              <a:rPr lang="en-US" dirty="0"/>
              <a:t>Social Studies</a:t>
            </a:r>
          </a:p>
          <a:p>
            <a:pPr lvl="2"/>
            <a:r>
              <a:rPr lang="en-US" dirty="0"/>
              <a:t>Mathematics</a:t>
            </a:r>
          </a:p>
          <a:p>
            <a:pPr lvl="2"/>
            <a:r>
              <a:rPr lang="en-US" dirty="0"/>
              <a:t>Science</a:t>
            </a:r>
          </a:p>
          <a:p>
            <a:pPr lvl="2"/>
            <a:r>
              <a:rPr lang="en-US" dirty="0"/>
              <a:t>Physical and Health Education </a:t>
            </a:r>
          </a:p>
          <a:p>
            <a:pPr lvl="2"/>
            <a:r>
              <a:rPr lang="en-US" dirty="0"/>
              <a:t>Second Language or Elective</a:t>
            </a:r>
          </a:p>
          <a:p>
            <a:pPr lvl="2"/>
            <a:r>
              <a:rPr lang="en-US" dirty="0"/>
              <a:t>Fine Arts or Applied Skills Elective</a:t>
            </a:r>
          </a:p>
          <a:p>
            <a:pPr lvl="2"/>
            <a:r>
              <a:rPr lang="en-US" dirty="0"/>
              <a:t>Career Life Education</a:t>
            </a:r>
          </a:p>
        </p:txBody>
      </p:sp>
      <p:sp>
        <p:nvSpPr>
          <p:cNvPr id="6" name="Content Placeholder 5">
            <a:extLst>
              <a:ext uri="{FF2B5EF4-FFF2-40B4-BE49-F238E27FC236}">
                <a16:creationId xmlns:a16="http://schemas.microsoft.com/office/drawing/2014/main" id="{71381E48-D1E6-BF42-A909-91DD1550A825}"/>
              </a:ext>
            </a:extLst>
          </p:cNvPr>
          <p:cNvSpPr>
            <a:spLocks noGrp="1"/>
          </p:cNvSpPr>
          <p:nvPr>
            <p:ph sz="half" idx="2"/>
          </p:nvPr>
        </p:nvSpPr>
        <p:spPr>
          <a:xfrm>
            <a:off x="6256866" y="2010833"/>
            <a:ext cx="5096933" cy="4166130"/>
          </a:xfrm>
        </p:spPr>
        <p:txBody>
          <a:bodyPr>
            <a:normAutofit/>
          </a:bodyPr>
          <a:lstStyle/>
          <a:p>
            <a:r>
              <a:rPr lang="en-US" sz="2000" dirty="0"/>
              <a:t>Grade 11 REQUIRED Courses</a:t>
            </a:r>
          </a:p>
          <a:p>
            <a:pPr lvl="1"/>
            <a:r>
              <a:rPr lang="en-US" sz="2000" dirty="0"/>
              <a:t>English 11</a:t>
            </a:r>
          </a:p>
          <a:p>
            <a:pPr lvl="1"/>
            <a:r>
              <a:rPr lang="en-US" sz="2000" dirty="0"/>
              <a:t>Social Studies 11/12</a:t>
            </a:r>
          </a:p>
          <a:p>
            <a:pPr lvl="1"/>
            <a:r>
              <a:rPr lang="en-US" sz="2000" dirty="0"/>
              <a:t>Mathematics</a:t>
            </a:r>
          </a:p>
          <a:p>
            <a:pPr lvl="1"/>
            <a:r>
              <a:rPr lang="en-US" sz="2000" dirty="0"/>
              <a:t>Science</a:t>
            </a:r>
          </a:p>
          <a:p>
            <a:pPr lvl="1"/>
            <a:endParaRPr lang="en-US" sz="2000" dirty="0"/>
          </a:p>
          <a:p>
            <a:r>
              <a:rPr lang="en-US" sz="2000" dirty="0"/>
              <a:t>Grade 12 REQUIRED Courses</a:t>
            </a:r>
          </a:p>
          <a:p>
            <a:pPr lvl="1"/>
            <a:r>
              <a:rPr lang="en-US" sz="2000" dirty="0"/>
              <a:t>English Studies </a:t>
            </a:r>
          </a:p>
          <a:p>
            <a:pPr lvl="1"/>
            <a:r>
              <a:rPr lang="en-US" sz="2000" dirty="0"/>
              <a:t>Career Life Connections</a:t>
            </a:r>
          </a:p>
          <a:p>
            <a:pPr marL="457200" lvl="1" indent="0">
              <a:buNone/>
            </a:pPr>
            <a:endParaRPr lang="en-US" sz="2000" dirty="0"/>
          </a:p>
        </p:txBody>
      </p:sp>
      <p:pic>
        <p:nvPicPr>
          <p:cNvPr id="7" name="Audio Recording Nov 3, 2020 at 10:00:45 AM" descr="Audio Recording Nov 3, 2020 at 10:00:45 AM">
            <a:hlinkClick r:id="" action="ppaction://media"/>
            <a:extLst>
              <a:ext uri="{FF2B5EF4-FFF2-40B4-BE49-F238E27FC236}">
                <a16:creationId xmlns:a16="http://schemas.microsoft.com/office/drawing/2014/main" id="{5F5D921F-3404-C743-B0F6-07F4413DDF0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1334" y="5364163"/>
            <a:ext cx="812800" cy="812800"/>
          </a:xfrm>
          <a:prstGeom prst="rect">
            <a:avLst/>
          </a:prstGeom>
        </p:spPr>
      </p:pic>
    </p:spTree>
    <p:extLst>
      <p:ext uri="{BB962C8B-B14F-4D97-AF65-F5344CB8AC3E}">
        <p14:creationId xmlns:p14="http://schemas.microsoft.com/office/powerpoint/2010/main" val="15112394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07BBBD4-82D4-AF4C-8290-34B8719AF5E3}"/>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rPr>
              <a:t>Applying, The Quarterly System &amp; Grades</a:t>
            </a:r>
          </a:p>
        </p:txBody>
      </p:sp>
      <p:sp>
        <p:nvSpPr>
          <p:cNvPr id="3" name="Content Placeholder 2">
            <a:extLst>
              <a:ext uri="{FF2B5EF4-FFF2-40B4-BE49-F238E27FC236}">
                <a16:creationId xmlns:a16="http://schemas.microsoft.com/office/drawing/2014/main" id="{CFA6F1BE-8993-F947-81DE-EDDA15142BFD}"/>
              </a:ext>
            </a:extLst>
          </p:cNvPr>
          <p:cNvSpPr>
            <a:spLocks noGrp="1"/>
          </p:cNvSpPr>
          <p:nvPr>
            <p:ph idx="1"/>
          </p:nvPr>
        </p:nvSpPr>
        <p:spPr>
          <a:xfrm>
            <a:off x="5573864" y="236483"/>
            <a:ext cx="5716988" cy="6038193"/>
          </a:xfrm>
        </p:spPr>
        <p:txBody>
          <a:bodyPr anchor="ctr">
            <a:normAutofit/>
          </a:bodyPr>
          <a:lstStyle/>
          <a:p>
            <a:r>
              <a:rPr lang="en-US" sz="2000" dirty="0"/>
              <a:t>Universities will still rank completed grade 12 courses over anything else. Where there is no Grade 12 completed requirement, they will use a Grade 11 equivalent</a:t>
            </a:r>
          </a:p>
          <a:p>
            <a:pPr lvl="1"/>
            <a:r>
              <a:rPr lang="en-US" sz="2000" dirty="0"/>
              <a:t>i.e. English 12 in Quarter 4? They will look at your English 11 mark instead</a:t>
            </a:r>
          </a:p>
          <a:p>
            <a:pPr lvl="1"/>
            <a:r>
              <a:rPr lang="en-US" sz="2000" dirty="0"/>
              <a:t>i.e. English 12 in Quarter 3? They will look at your interim mark and your English 11 mark</a:t>
            </a:r>
          </a:p>
          <a:p>
            <a:pPr lvl="1"/>
            <a:r>
              <a:rPr lang="en-US" sz="2000" dirty="0"/>
              <a:t>You will often report your upcoming courses as well as what you are taking now</a:t>
            </a:r>
          </a:p>
          <a:p>
            <a:pPr lvl="1"/>
            <a:endParaRPr lang="en-US" sz="2000" dirty="0"/>
          </a:p>
          <a:p>
            <a:pPr lvl="1"/>
            <a:r>
              <a:rPr lang="en-US" sz="2000" dirty="0"/>
              <a:t>Universities have been clear...Quarter and Semester Systems WILL NOT hurt Applications</a:t>
            </a:r>
          </a:p>
          <a:p>
            <a:pPr lvl="1"/>
            <a:r>
              <a:rPr lang="en-US" sz="2000" dirty="0"/>
              <a:t>Should I apply early?  Sometimes it doesn’t help, but it never hurts</a:t>
            </a:r>
          </a:p>
          <a:p>
            <a:pPr lvl="1"/>
            <a:r>
              <a:rPr lang="en-US" sz="2000" dirty="0"/>
              <a:t>Leave yourself time to complete your application. Start your profile(s) early and have someone you trust read your responses</a:t>
            </a:r>
          </a:p>
        </p:txBody>
      </p:sp>
    </p:spTree>
    <p:extLst>
      <p:ext uri="{BB962C8B-B14F-4D97-AF65-F5344CB8AC3E}">
        <p14:creationId xmlns:p14="http://schemas.microsoft.com/office/powerpoint/2010/main" val="3437275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894C06-F2A9-034F-B4EF-AEB1DB44ECC4}"/>
              </a:ext>
            </a:extLst>
          </p:cNvPr>
          <p:cNvSpPr>
            <a:spLocks noGrp="1"/>
          </p:cNvSpPr>
          <p:nvPr>
            <p:ph type="title"/>
          </p:nvPr>
        </p:nvSpPr>
        <p:spPr>
          <a:xfrm>
            <a:off x="4384039" y="365125"/>
            <a:ext cx="7164493" cy="1325563"/>
          </a:xfrm>
        </p:spPr>
        <p:txBody>
          <a:bodyPr>
            <a:normAutofit/>
          </a:bodyPr>
          <a:lstStyle/>
          <a:p>
            <a:r>
              <a:rPr lang="en-US" sz="4100"/>
              <a:t>WHAT % DO STUDENTS NEED FOR UNIVERSITY ACCEPTANCE?</a:t>
            </a:r>
          </a:p>
        </p:txBody>
      </p:sp>
      <p:pic>
        <p:nvPicPr>
          <p:cNvPr id="21" name="Graphic 6" descr="Education">
            <a:extLst>
              <a:ext uri="{FF2B5EF4-FFF2-40B4-BE49-F238E27FC236}">
                <a16:creationId xmlns:a16="http://schemas.microsoft.com/office/drawing/2014/main" id="{81E68370-A1EA-4A88-A2F0-649DEA792B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 y="1715781"/>
            <a:ext cx="3425957" cy="3425957"/>
          </a:xfrm>
          <a:prstGeom prst="rect">
            <a:avLst/>
          </a:prstGeom>
        </p:spPr>
      </p:pic>
      <p:sp>
        <p:nvSpPr>
          <p:cNvPr id="3" name="Content Placeholder 2">
            <a:extLst>
              <a:ext uri="{FF2B5EF4-FFF2-40B4-BE49-F238E27FC236}">
                <a16:creationId xmlns:a16="http://schemas.microsoft.com/office/drawing/2014/main" id="{31B43217-CC56-6B4C-8F3C-89464F17A857}"/>
              </a:ext>
            </a:extLst>
          </p:cNvPr>
          <p:cNvSpPr>
            <a:spLocks noGrp="1"/>
          </p:cNvSpPr>
          <p:nvPr>
            <p:ph idx="1"/>
          </p:nvPr>
        </p:nvSpPr>
        <p:spPr>
          <a:xfrm>
            <a:off x="4387515" y="2022601"/>
            <a:ext cx="7161017" cy="4154361"/>
          </a:xfrm>
        </p:spPr>
        <p:txBody>
          <a:bodyPr>
            <a:normAutofit/>
          </a:bodyPr>
          <a:lstStyle/>
          <a:p>
            <a:pPr marL="914400" lvl="2" indent="0">
              <a:spcAft>
                <a:spcPts val="850"/>
              </a:spcAft>
              <a:buClr>
                <a:srgbClr val="666699"/>
              </a:buClr>
              <a:buSzPct val="75000"/>
              <a:buNone/>
            </a:pPr>
            <a:r>
              <a:rPr lang="en-CA" altLang="en-US">
                <a:latin typeface="Arial" panose="020B0604020202020204" pitchFamily="34" charset="0"/>
              </a:rPr>
              <a:t>In the past few years, post-secondaries have started to move away from posting admission % requirements</a:t>
            </a:r>
          </a:p>
          <a:p>
            <a:pPr marL="914400" lvl="2" indent="0">
              <a:spcAft>
                <a:spcPts val="850"/>
              </a:spcAft>
              <a:buClr>
                <a:srgbClr val="666699"/>
              </a:buClr>
              <a:buSzPct val="75000"/>
              <a:buNone/>
            </a:pPr>
            <a:r>
              <a:rPr lang="en-CA" altLang="en-US">
                <a:latin typeface="Arial" panose="020B0604020202020204" pitchFamily="34" charset="0"/>
              </a:rPr>
              <a:t>SOME PSI’s use a minimum % to apply for required courses such as English 12 (usually min or C+)</a:t>
            </a:r>
          </a:p>
          <a:p>
            <a:pPr marL="914400" lvl="2" indent="0">
              <a:spcAft>
                <a:spcPts val="850"/>
              </a:spcAft>
              <a:buClr>
                <a:srgbClr val="666699"/>
              </a:buClr>
              <a:buSzPct val="75000"/>
              <a:buNone/>
            </a:pPr>
            <a:r>
              <a:rPr lang="en-CA" altLang="en-US">
                <a:latin typeface="Arial" panose="020B0604020202020204" pitchFamily="34" charset="0"/>
              </a:rPr>
              <a:t>Post-secondaries are looking at all Grade 11 and 12 courses favoring those with courses related to their field of study and academic rigour</a:t>
            </a:r>
          </a:p>
          <a:p>
            <a:pPr marL="914400" lvl="2" indent="0">
              <a:spcAft>
                <a:spcPts val="850"/>
              </a:spcAft>
              <a:buClr>
                <a:srgbClr val="666699"/>
              </a:buClr>
              <a:buSzPct val="75000"/>
              <a:buNone/>
            </a:pPr>
            <a:r>
              <a:rPr lang="en-CA" altLang="en-US">
                <a:latin typeface="Arial" panose="020B0604020202020204" pitchFamily="34" charset="0"/>
              </a:rPr>
              <a:t>Requiring students to submit additional information such as personal profile questions or resumes.</a:t>
            </a:r>
          </a:p>
          <a:p>
            <a:endParaRPr lang="en-US" sz="2000"/>
          </a:p>
        </p:txBody>
      </p:sp>
    </p:spTree>
    <p:extLst>
      <p:ext uri="{BB962C8B-B14F-4D97-AF65-F5344CB8AC3E}">
        <p14:creationId xmlns:p14="http://schemas.microsoft.com/office/powerpoint/2010/main" val="353499126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DC912C-E196-5445-9A3F-A1CDF99BEBBA}"/>
              </a:ext>
            </a:extLst>
          </p:cNvPr>
          <p:cNvSpPr>
            <a:spLocks noGrp="1"/>
          </p:cNvSpPr>
          <p:nvPr>
            <p:ph type="title"/>
          </p:nvPr>
        </p:nvSpPr>
        <p:spPr>
          <a:xfrm>
            <a:off x="2311147" y="365760"/>
            <a:ext cx="7569706" cy="1288238"/>
          </a:xfrm>
        </p:spPr>
        <p:txBody>
          <a:bodyPr anchor="ctr">
            <a:normAutofit/>
          </a:bodyPr>
          <a:lstStyle/>
          <a:p>
            <a:pPr algn="ctr"/>
            <a:r>
              <a:rPr lang="en-US" sz="4100"/>
              <a:t>SUPPLEMENTAL APPLICATION FORMS</a:t>
            </a:r>
          </a:p>
        </p:txBody>
      </p:sp>
      <p:sp>
        <p:nvSpPr>
          <p:cNvPr id="3" name="Content Placeholder 2">
            <a:extLst>
              <a:ext uri="{FF2B5EF4-FFF2-40B4-BE49-F238E27FC236}">
                <a16:creationId xmlns:a16="http://schemas.microsoft.com/office/drawing/2014/main" id="{6506A712-101E-2745-A2BB-10E36100125C}"/>
              </a:ext>
            </a:extLst>
          </p:cNvPr>
          <p:cNvSpPr>
            <a:spLocks noGrp="1"/>
          </p:cNvSpPr>
          <p:nvPr>
            <p:ph idx="1"/>
          </p:nvPr>
        </p:nvSpPr>
        <p:spPr>
          <a:xfrm>
            <a:off x="2165569" y="1956816"/>
            <a:ext cx="7860863" cy="4024884"/>
          </a:xfrm>
        </p:spPr>
        <p:txBody>
          <a:bodyPr anchor="t">
            <a:normAutofit/>
          </a:bodyPr>
          <a:lstStyle/>
          <a:p>
            <a:pPr>
              <a:spcAft>
                <a:spcPts val="1425"/>
              </a:spcAft>
              <a:buClr>
                <a:srgbClr val="000000"/>
              </a:buClr>
              <a:buSzPct val="100000"/>
              <a:buFont typeface="Times New Roman" panose="02020603050405020304" pitchFamily="18" charset="0"/>
              <a:buChar char="•"/>
            </a:pPr>
            <a:r>
              <a:rPr lang="en-CA" altLang="en-US" sz="1500">
                <a:latin typeface="Arial" panose="020B0604020202020204" pitchFamily="34" charset="0"/>
              </a:rPr>
              <a:t>UBC:  All  faculties require a supplemental application form for entry</a:t>
            </a:r>
          </a:p>
          <a:p>
            <a:pPr>
              <a:spcAft>
                <a:spcPts val="1425"/>
              </a:spcAft>
              <a:buClr>
                <a:srgbClr val="000000"/>
              </a:buClr>
              <a:buSzPct val="100000"/>
              <a:buFont typeface="Times New Roman" panose="02020603050405020304" pitchFamily="18" charset="0"/>
              <a:buChar char="•"/>
            </a:pPr>
            <a:r>
              <a:rPr lang="en-CA" altLang="en-US" sz="1500">
                <a:latin typeface="Arial" panose="020B0604020202020204" pitchFamily="34" charset="0"/>
              </a:rPr>
              <a:t>SFU:  Only the faculty of Business requires a supplemental application form/scholarship application at this time</a:t>
            </a:r>
          </a:p>
          <a:p>
            <a:pPr>
              <a:spcAft>
                <a:spcPts val="1425"/>
              </a:spcAft>
              <a:buClr>
                <a:srgbClr val="000000"/>
              </a:buClr>
              <a:buSzPct val="100000"/>
              <a:buFont typeface="Times New Roman" panose="02020603050405020304" pitchFamily="18" charset="0"/>
              <a:buChar char="•"/>
            </a:pPr>
            <a:r>
              <a:rPr lang="en-CA" altLang="en-US" sz="1500">
                <a:latin typeface="Arial" panose="020B0604020202020204" pitchFamily="34" charset="0"/>
              </a:rPr>
              <a:t>The supplemental application form highlights the well roundedness of the students based on grades 10-12 school years. </a:t>
            </a:r>
          </a:p>
          <a:p>
            <a:pPr lvl="2">
              <a:buClr>
                <a:srgbClr val="000000"/>
              </a:buClr>
              <a:buSzPct val="100000"/>
              <a:buFont typeface="Wingdings" pitchFamily="2" charset="2"/>
              <a:buChar char="ü"/>
            </a:pPr>
            <a:r>
              <a:rPr lang="en-CA" altLang="en-US" sz="1500">
                <a:latin typeface="Arial" panose="020B0604020202020204" pitchFamily="34" charset="0"/>
              </a:rPr>
              <a:t>consider academics</a:t>
            </a:r>
          </a:p>
          <a:p>
            <a:pPr lvl="2">
              <a:buClr>
                <a:srgbClr val="000000"/>
              </a:buClr>
              <a:buSzPct val="100000"/>
              <a:buFont typeface="Wingdings" pitchFamily="2" charset="2"/>
              <a:buChar char="ü"/>
            </a:pPr>
            <a:r>
              <a:rPr lang="en-CA" altLang="en-US" sz="1500">
                <a:latin typeface="Arial" panose="020B0604020202020204" pitchFamily="34" charset="0"/>
              </a:rPr>
              <a:t>involvement with the school &amp; community</a:t>
            </a:r>
          </a:p>
          <a:p>
            <a:pPr lvl="2">
              <a:buClr>
                <a:srgbClr val="000000"/>
              </a:buClr>
              <a:buSzPct val="100000"/>
              <a:buFont typeface="Wingdings" pitchFamily="2" charset="2"/>
              <a:buChar char="ü"/>
            </a:pPr>
            <a:r>
              <a:rPr lang="en-CA" altLang="en-US" sz="1500">
                <a:latin typeface="Arial" panose="020B0604020202020204" pitchFamily="34" charset="0"/>
              </a:rPr>
              <a:t>overcoming challenges/difficulties</a:t>
            </a:r>
          </a:p>
          <a:p>
            <a:pPr lvl="2">
              <a:buClr>
                <a:srgbClr val="000000"/>
              </a:buClr>
              <a:buSzPct val="100000"/>
              <a:buFont typeface="Wingdings" pitchFamily="2" charset="2"/>
              <a:buChar char="ü"/>
            </a:pPr>
            <a:r>
              <a:rPr lang="en-CA" altLang="en-US" sz="1500">
                <a:latin typeface="Arial" panose="020B0604020202020204" pitchFamily="34" charset="0"/>
              </a:rPr>
              <a:t>showing character</a:t>
            </a:r>
          </a:p>
          <a:p>
            <a:pPr lvl="2">
              <a:buClr>
                <a:srgbClr val="000000"/>
              </a:buClr>
              <a:buSzPct val="100000"/>
              <a:buFont typeface="Wingdings" pitchFamily="2" charset="2"/>
              <a:buChar char="ü"/>
            </a:pPr>
            <a:r>
              <a:rPr lang="en-CA" altLang="en-US" sz="1500">
                <a:latin typeface="Arial" panose="020B0604020202020204" pitchFamily="34" charset="0"/>
              </a:rPr>
              <a:t>if they have a part-time job, play on a sports team etc..  </a:t>
            </a:r>
          </a:p>
          <a:p>
            <a:pPr lvl="2">
              <a:buClr>
                <a:srgbClr val="000000"/>
              </a:buClr>
              <a:buSzPct val="100000"/>
              <a:buFont typeface="Wingdings" pitchFamily="2" charset="2"/>
              <a:buChar char="ü"/>
            </a:pPr>
            <a:r>
              <a:rPr lang="en-CA" altLang="en-US" sz="1500">
                <a:latin typeface="Arial" panose="020B0604020202020204" pitchFamily="34" charset="0"/>
              </a:rPr>
              <a:t>based on what they have accomplished, the University will accept the student at a slightly lower GPA.</a:t>
            </a:r>
          </a:p>
          <a:p>
            <a:endParaRPr lang="en-US" sz="1500"/>
          </a:p>
        </p:txBody>
      </p:sp>
    </p:spTree>
    <p:extLst>
      <p:ext uri="{BB962C8B-B14F-4D97-AF65-F5344CB8AC3E}">
        <p14:creationId xmlns:p14="http://schemas.microsoft.com/office/powerpoint/2010/main" val="278331506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65CBFA3-1C56-3741-B961-9A092507FDC6}"/>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POST SECONDARY INSTITUTION FORMS</a:t>
            </a: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DE437A-8A70-2D4F-ADA5-E63B740DCC24}"/>
              </a:ext>
            </a:extLst>
          </p:cNvPr>
          <p:cNvSpPr>
            <a:spLocks noGrp="1"/>
          </p:cNvSpPr>
          <p:nvPr>
            <p:ph idx="1"/>
          </p:nvPr>
        </p:nvSpPr>
        <p:spPr>
          <a:xfrm>
            <a:off x="897769" y="1909192"/>
            <a:ext cx="4586513" cy="3647710"/>
          </a:xfrm>
        </p:spPr>
        <p:txBody>
          <a:bodyPr>
            <a:normAutofit/>
          </a:bodyPr>
          <a:lstStyle/>
          <a:p>
            <a:pPr>
              <a:spcAft>
                <a:spcPts val="1425"/>
              </a:spcAft>
              <a:buClr>
                <a:srgbClr val="FFFFCC"/>
              </a:buClr>
              <a:buSzPct val="75000"/>
              <a:buFont typeface="Wingdings" pitchFamily="2" charset="2"/>
              <a:buChar char=""/>
            </a:pPr>
            <a:r>
              <a:rPr lang="en-US" altLang="en-US" sz="1600">
                <a:solidFill>
                  <a:schemeClr val="bg1"/>
                </a:solidFill>
                <a:latin typeface="Arial" panose="020B0604020202020204" pitchFamily="34" charset="0"/>
              </a:rPr>
              <a:t>Information on student transcript service can be found by googling “Student Transcript Service”</a:t>
            </a:r>
          </a:p>
          <a:p>
            <a:pPr>
              <a:spcAft>
                <a:spcPts val="1425"/>
              </a:spcAft>
              <a:buClr>
                <a:srgbClr val="FFFFCC"/>
              </a:buClr>
              <a:buSzPct val="75000"/>
              <a:buFont typeface="Wingdings" pitchFamily="2" charset="2"/>
              <a:buChar char=""/>
            </a:pPr>
            <a:r>
              <a:rPr lang="en-US" altLang="en-US" sz="1600">
                <a:solidFill>
                  <a:schemeClr val="bg1"/>
                </a:solidFill>
                <a:latin typeface="Arial" panose="020B0604020202020204" pitchFamily="34" charset="0"/>
              </a:rPr>
              <a:t>Need to create a BCIED account</a:t>
            </a:r>
          </a:p>
          <a:p>
            <a:pPr>
              <a:spcAft>
                <a:spcPts val="1425"/>
              </a:spcAft>
              <a:buClr>
                <a:srgbClr val="FFFFCC"/>
              </a:buClr>
              <a:buSzPct val="75000"/>
              <a:buFont typeface="Wingdings" pitchFamily="2" charset="2"/>
              <a:buChar char=""/>
            </a:pPr>
            <a:r>
              <a:rPr lang="en-US" altLang="en-US" sz="1600">
                <a:solidFill>
                  <a:schemeClr val="bg1"/>
                </a:solidFill>
                <a:latin typeface="Arial" panose="020B0604020202020204" pitchFamily="34" charset="0"/>
              </a:rPr>
              <a:t>WATCH the informational videos online </a:t>
            </a:r>
          </a:p>
          <a:p>
            <a:pPr>
              <a:spcAft>
                <a:spcPts val="1425"/>
              </a:spcAft>
              <a:buClr>
                <a:srgbClr val="FFFFCC"/>
              </a:buClr>
              <a:buSzPct val="75000"/>
              <a:buFont typeface="Wingdings" pitchFamily="2" charset="2"/>
              <a:buChar char=""/>
            </a:pPr>
            <a:r>
              <a:rPr lang="en-US" altLang="en-US" sz="1600">
                <a:solidFill>
                  <a:schemeClr val="bg1"/>
                </a:solidFill>
                <a:latin typeface="Arial" panose="020B0604020202020204" pitchFamily="34" charset="0"/>
              </a:rPr>
              <a:t> PSI form must be completed online starting in January by all Grade 12 students. The Ministry of Education requires this form be completed as this will direct them to send your final marks to your choice of post-secondary institutions.</a:t>
            </a:r>
          </a:p>
          <a:p>
            <a:endParaRPr lang="en-US" sz="1600">
              <a:solidFill>
                <a:schemeClr val="bg1"/>
              </a:solidFill>
            </a:endParaRP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B4E2B2C-6B61-42CF-8444-6996D04708EF}"/>
              </a:ext>
            </a:extLst>
          </p:cNvPr>
          <p:cNvPicPr>
            <a:picLocks noChangeAspect="1"/>
          </p:cNvPicPr>
          <p:nvPr/>
        </p:nvPicPr>
        <p:blipFill rotWithShape="1">
          <a:blip r:embed="rId2"/>
          <a:srcRect l="9964" r="35296" b="-1"/>
          <a:stretch/>
        </p:blipFill>
        <p:spPr>
          <a:xfrm>
            <a:off x="6525453" y="10"/>
            <a:ext cx="5666547" cy="6857990"/>
          </a:xfrm>
          <a:prstGeom prst="rect">
            <a:avLst/>
          </a:prstGeom>
        </p:spPr>
      </p:pic>
    </p:spTree>
    <p:extLst>
      <p:ext uri="{BB962C8B-B14F-4D97-AF65-F5344CB8AC3E}">
        <p14:creationId xmlns:p14="http://schemas.microsoft.com/office/powerpoint/2010/main" val="3774111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03D2-7A54-4348-B62C-8F96F12E3489}"/>
              </a:ext>
            </a:extLst>
          </p:cNvPr>
          <p:cNvSpPr>
            <a:spLocks noGrp="1"/>
          </p:cNvSpPr>
          <p:nvPr>
            <p:ph type="title"/>
          </p:nvPr>
        </p:nvSpPr>
        <p:spPr>
          <a:xfrm>
            <a:off x="762001" y="803325"/>
            <a:ext cx="5314536" cy="1325563"/>
          </a:xfrm>
        </p:spPr>
        <p:txBody>
          <a:bodyPr>
            <a:normAutofit/>
          </a:bodyPr>
          <a:lstStyle/>
          <a:p>
            <a:r>
              <a:rPr lang="en-US" sz="3700"/>
              <a:t>NEXT STEPS…WHAT HAPPENS AFTER I APPLY?</a:t>
            </a:r>
          </a:p>
        </p:txBody>
      </p:sp>
      <p:sp>
        <p:nvSpPr>
          <p:cNvPr id="3" name="Content Placeholder 2">
            <a:extLst>
              <a:ext uri="{FF2B5EF4-FFF2-40B4-BE49-F238E27FC236}">
                <a16:creationId xmlns:a16="http://schemas.microsoft.com/office/drawing/2014/main" id="{DE1BB4E2-3453-3949-A5B3-A2745AD1B4AE}"/>
              </a:ext>
            </a:extLst>
          </p:cNvPr>
          <p:cNvSpPr>
            <a:spLocks noGrp="1"/>
          </p:cNvSpPr>
          <p:nvPr>
            <p:ph idx="1"/>
          </p:nvPr>
        </p:nvSpPr>
        <p:spPr>
          <a:xfrm>
            <a:off x="762000" y="2279018"/>
            <a:ext cx="5314543" cy="3375920"/>
          </a:xfrm>
        </p:spPr>
        <p:txBody>
          <a:bodyPr anchor="t">
            <a:normAutofit lnSpcReduction="10000"/>
          </a:bodyPr>
          <a:lstStyle/>
          <a:p>
            <a:r>
              <a:rPr lang="en-CA" altLang="en-US" dirty="0">
                <a:latin typeface="Arial" panose="020B0604020202020204" pitchFamily="34" charset="0"/>
              </a:rPr>
              <a:t>Your son/daughter will receive correspondence from the post-secondary institution.  If accepted, they will be granted “CONDITIONAL ACCEPTANCE.”  This means they must keep their averages at a certain level to be admitted</a:t>
            </a:r>
            <a:r>
              <a:rPr lang="en-CA" altLang="en-US" sz="1800" dirty="0">
                <a:latin typeface="Arial" panose="020B0604020202020204" pitchFamily="34" charset="0"/>
              </a:rPr>
              <a:t>.</a:t>
            </a:r>
          </a:p>
          <a:p>
            <a:endParaRPr lang="en-US"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tone building&#10;&#10;Description automatically generated">
            <a:extLst>
              <a:ext uri="{FF2B5EF4-FFF2-40B4-BE49-F238E27FC236}">
                <a16:creationId xmlns:a16="http://schemas.microsoft.com/office/drawing/2014/main" id="{5D97BB37-BA7C-432E-93BD-4FC16AF39C1E}"/>
              </a:ext>
            </a:extLst>
          </p:cNvPr>
          <p:cNvPicPr>
            <a:picLocks noChangeAspect="1"/>
          </p:cNvPicPr>
          <p:nvPr/>
        </p:nvPicPr>
        <p:blipFill rotWithShape="1">
          <a:blip r:embed="rId2"/>
          <a:srcRect l="16707" r="19059"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96498648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93DF-5121-1B49-830A-F41B6EAF8C0A}"/>
              </a:ext>
            </a:extLst>
          </p:cNvPr>
          <p:cNvSpPr>
            <a:spLocks noGrp="1"/>
          </p:cNvSpPr>
          <p:nvPr>
            <p:ph type="title"/>
          </p:nvPr>
        </p:nvSpPr>
        <p:spPr>
          <a:xfrm>
            <a:off x="762001" y="803325"/>
            <a:ext cx="5314536" cy="1325563"/>
          </a:xfrm>
        </p:spPr>
        <p:txBody>
          <a:bodyPr>
            <a:normAutofit/>
          </a:bodyPr>
          <a:lstStyle/>
          <a:p>
            <a:r>
              <a:rPr lang="en-US" dirty="0"/>
              <a:t>COMMUNICATION</a:t>
            </a:r>
          </a:p>
        </p:txBody>
      </p:sp>
      <p:sp>
        <p:nvSpPr>
          <p:cNvPr id="3" name="Content Placeholder 2">
            <a:extLst>
              <a:ext uri="{FF2B5EF4-FFF2-40B4-BE49-F238E27FC236}">
                <a16:creationId xmlns:a16="http://schemas.microsoft.com/office/drawing/2014/main" id="{2214D127-ACAB-C74A-AA85-49F6B4E4D59F}"/>
              </a:ext>
            </a:extLst>
          </p:cNvPr>
          <p:cNvSpPr>
            <a:spLocks noGrp="1"/>
          </p:cNvSpPr>
          <p:nvPr>
            <p:ph idx="1"/>
          </p:nvPr>
        </p:nvSpPr>
        <p:spPr>
          <a:xfrm>
            <a:off x="762000" y="2279018"/>
            <a:ext cx="5314543" cy="3375920"/>
          </a:xfrm>
        </p:spPr>
        <p:txBody>
          <a:bodyPr anchor="t">
            <a:normAutofit/>
          </a:bodyPr>
          <a:lstStyle/>
          <a:p>
            <a:r>
              <a:rPr lang="en-US" altLang="en-US" sz="2400" dirty="0">
                <a:latin typeface="Arial" panose="020B0604020202020204" pitchFamily="34" charset="0"/>
                <a:cs typeface="Arial" panose="020B0604020202020204" pitchFamily="34" charset="0"/>
              </a:rPr>
              <a:t>Keep track of any communication you get from the post-secondaries as they may request additional information </a:t>
            </a:r>
          </a:p>
          <a:p>
            <a:r>
              <a:rPr lang="en-US" altLang="en-US" sz="2400" dirty="0">
                <a:latin typeface="Arial" panose="020B0604020202020204" pitchFamily="34" charset="0"/>
                <a:cs typeface="Arial" panose="020B0604020202020204" pitchFamily="34" charset="0"/>
              </a:rPr>
              <a:t>Check your emails and junk folders frequently</a:t>
            </a:r>
          </a:p>
          <a:p>
            <a:r>
              <a:rPr lang="en-US" sz="2400" dirty="0"/>
              <a:t>All communication will be done electronically</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9FCD660-185A-4507-A1FA-B139B5F93A73}"/>
              </a:ext>
            </a:extLst>
          </p:cNvPr>
          <p:cNvPicPr>
            <a:picLocks noChangeAspect="1"/>
          </p:cNvPicPr>
          <p:nvPr/>
        </p:nvPicPr>
        <p:blipFill rotWithShape="1">
          <a:blip r:embed="rId2"/>
          <a:srcRect l="22129" r="13638"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3687597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D98D1C-F2EB-49D5-899B-086F7E26F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9849" y="-479"/>
            <a:ext cx="9132151" cy="6858478"/>
          </a:xfrm>
          <a:custGeom>
            <a:avLst/>
            <a:gdLst>
              <a:gd name="connsiteX0" fmla="*/ 5955776 w 9132151"/>
              <a:gd name="connsiteY0" fmla="*/ 0 h 6858478"/>
              <a:gd name="connsiteX1" fmla="*/ 5950199 w 9132151"/>
              <a:gd name="connsiteY1" fmla="*/ 0 h 6858478"/>
              <a:gd name="connsiteX2" fmla="*/ 4883971 w 9132151"/>
              <a:gd name="connsiteY2" fmla="*/ 0 h 6858478"/>
              <a:gd name="connsiteX3" fmla="*/ 0 w 9132151"/>
              <a:gd name="connsiteY3" fmla="*/ 0 h 6858478"/>
              <a:gd name="connsiteX4" fmla="*/ 0 w 9132151"/>
              <a:gd name="connsiteY4" fmla="*/ 6857916 h 6858478"/>
              <a:gd name="connsiteX5" fmla="*/ 1707856 w 9132151"/>
              <a:gd name="connsiteY5" fmla="*/ 6857916 h 6858478"/>
              <a:gd name="connsiteX6" fmla="*/ 1707596 w 9132151"/>
              <a:gd name="connsiteY6" fmla="*/ 6858478 h 6858478"/>
              <a:gd name="connsiteX7" fmla="*/ 9132151 w 9132151"/>
              <a:gd name="connsiteY7" fmla="*/ 6858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2151" h="6858478">
                <a:moveTo>
                  <a:pt x="5955776" y="0"/>
                </a:moveTo>
                <a:lnTo>
                  <a:pt x="5950199" y="0"/>
                </a:lnTo>
                <a:lnTo>
                  <a:pt x="4883971" y="0"/>
                </a:lnTo>
                <a:lnTo>
                  <a:pt x="0" y="0"/>
                </a:lnTo>
                <a:lnTo>
                  <a:pt x="0" y="6857916"/>
                </a:lnTo>
                <a:lnTo>
                  <a:pt x="1707856" y="6857916"/>
                </a:lnTo>
                <a:lnTo>
                  <a:pt x="1707596" y="6858478"/>
                </a:lnTo>
                <a:lnTo>
                  <a:pt x="9132151" y="6858478"/>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B4CA2D6-8008-4CEE-8D65-E6BE5477F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69312" y="-3325"/>
            <a:ext cx="8722688" cy="6861324"/>
          </a:xfrm>
          <a:custGeom>
            <a:avLst/>
            <a:gdLst>
              <a:gd name="connsiteX0" fmla="*/ 5560897 w 8722688"/>
              <a:gd name="connsiteY0" fmla="*/ 0 h 6861324"/>
              <a:gd name="connsiteX1" fmla="*/ 5555346 w 8722688"/>
              <a:gd name="connsiteY1" fmla="*/ 0 h 6861324"/>
              <a:gd name="connsiteX2" fmla="*/ 4494013 w 8722688"/>
              <a:gd name="connsiteY2" fmla="*/ 0 h 6861324"/>
              <a:gd name="connsiteX3" fmla="*/ 681726 w 8722688"/>
              <a:gd name="connsiteY3" fmla="*/ 0 h 6861324"/>
              <a:gd name="connsiteX4" fmla="*/ 681726 w 8722688"/>
              <a:gd name="connsiteY4" fmla="*/ 479 h 6861324"/>
              <a:gd name="connsiteX5" fmla="*/ 0 w 8722688"/>
              <a:gd name="connsiteY5" fmla="*/ 479 h 6861324"/>
              <a:gd name="connsiteX6" fmla="*/ 0 w 8722688"/>
              <a:gd name="connsiteY6" fmla="*/ 6861324 h 6861324"/>
              <a:gd name="connsiteX7" fmla="*/ 2429574 w 8722688"/>
              <a:gd name="connsiteY7" fmla="*/ 6861324 h 6861324"/>
              <a:gd name="connsiteX8" fmla="*/ 2429574 w 8722688"/>
              <a:gd name="connsiteY8" fmla="*/ 6861323 h 6861324"/>
              <a:gd name="connsiteX9" fmla="*/ 8368134 w 8722688"/>
              <a:gd name="connsiteY9" fmla="*/ 6861323 h 6861324"/>
              <a:gd name="connsiteX10" fmla="*/ 8366822 w 8722688"/>
              <a:gd name="connsiteY10" fmla="*/ 6858478 h 6861324"/>
              <a:gd name="connsiteX11" fmla="*/ 8722688 w 8722688"/>
              <a:gd name="connsiteY11" fmla="*/ 6858478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2688" h="6861324">
                <a:moveTo>
                  <a:pt x="5560897" y="0"/>
                </a:moveTo>
                <a:lnTo>
                  <a:pt x="5555346" y="0"/>
                </a:lnTo>
                <a:lnTo>
                  <a:pt x="4494013" y="0"/>
                </a:lnTo>
                <a:lnTo>
                  <a:pt x="681726" y="0"/>
                </a:lnTo>
                <a:lnTo>
                  <a:pt x="681726" y="479"/>
                </a:lnTo>
                <a:lnTo>
                  <a:pt x="0" y="479"/>
                </a:lnTo>
                <a:lnTo>
                  <a:pt x="0" y="6861324"/>
                </a:lnTo>
                <a:lnTo>
                  <a:pt x="2429574" y="6861324"/>
                </a:lnTo>
                <a:lnTo>
                  <a:pt x="2429574" y="6861323"/>
                </a:lnTo>
                <a:lnTo>
                  <a:pt x="8368134" y="6861323"/>
                </a:lnTo>
                <a:lnTo>
                  <a:pt x="8366822" y="6858478"/>
                </a:lnTo>
                <a:lnTo>
                  <a:pt x="8722688"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DF977D-54E3-874E-A249-613F882ADBC6}"/>
              </a:ext>
            </a:extLst>
          </p:cNvPr>
          <p:cNvSpPr>
            <a:spLocks noGrp="1"/>
          </p:cNvSpPr>
          <p:nvPr>
            <p:ph type="title"/>
          </p:nvPr>
        </p:nvSpPr>
        <p:spPr>
          <a:xfrm>
            <a:off x="841248" y="704850"/>
            <a:ext cx="3751697" cy="2978150"/>
          </a:xfrm>
        </p:spPr>
        <p:txBody>
          <a:bodyPr anchor="b">
            <a:normAutofit/>
          </a:bodyPr>
          <a:lstStyle/>
          <a:p>
            <a:r>
              <a:rPr lang="en-US">
                <a:solidFill>
                  <a:schemeClr val="bg1"/>
                </a:solidFill>
              </a:rPr>
              <a:t>Online Courses</a:t>
            </a:r>
          </a:p>
        </p:txBody>
      </p:sp>
      <p:sp>
        <p:nvSpPr>
          <p:cNvPr id="3" name="Content Placeholder 2">
            <a:extLst>
              <a:ext uri="{FF2B5EF4-FFF2-40B4-BE49-F238E27FC236}">
                <a16:creationId xmlns:a16="http://schemas.microsoft.com/office/drawing/2014/main" id="{85F67C29-61AC-A446-BB7C-18FF7421333B}"/>
              </a:ext>
            </a:extLst>
          </p:cNvPr>
          <p:cNvSpPr>
            <a:spLocks noGrp="1"/>
          </p:cNvSpPr>
          <p:nvPr>
            <p:ph idx="1"/>
          </p:nvPr>
        </p:nvSpPr>
        <p:spPr>
          <a:xfrm>
            <a:off x="6121400" y="939800"/>
            <a:ext cx="5232400" cy="4845050"/>
          </a:xfrm>
        </p:spPr>
        <p:txBody>
          <a:bodyPr anchor="ctr">
            <a:normAutofit/>
          </a:bodyPr>
          <a:lstStyle/>
          <a:p>
            <a:pPr marL="457200" indent="-457200">
              <a:defRPr/>
            </a:pPr>
            <a:r>
              <a:rPr lang="en-US" sz="1900" dirty="0">
                <a:latin typeface="Arial" panose="020B0604020202020204" pitchFamily="34" charset="0"/>
                <a:ea typeface="MS Gothic" charset="-128"/>
                <a:cs typeface="Arial" panose="020B0604020202020204" pitchFamily="34" charset="0"/>
              </a:rPr>
              <a:t>Universities will have specific dates on which they expect online courses to be completed by.  Generally the date has been January 31</a:t>
            </a:r>
            <a:r>
              <a:rPr lang="en-US" sz="1900" baseline="30000" dirty="0">
                <a:latin typeface="Arial" panose="020B0604020202020204" pitchFamily="34" charset="0"/>
                <a:ea typeface="MS Gothic" charset="-128"/>
                <a:cs typeface="Arial" panose="020B0604020202020204" pitchFamily="34" charset="0"/>
              </a:rPr>
              <a:t>st</a:t>
            </a:r>
            <a:r>
              <a:rPr lang="en-US" sz="1900" dirty="0">
                <a:latin typeface="Arial" panose="020B0604020202020204" pitchFamily="34" charset="0"/>
                <a:ea typeface="MS Gothic" charset="-128"/>
                <a:cs typeface="Arial" panose="020B0604020202020204" pitchFamily="34" charset="0"/>
              </a:rPr>
              <a:t>, however due to COVID some </a:t>
            </a:r>
            <a:r>
              <a:rPr lang="en-US" sz="1900" dirty="0" err="1">
                <a:latin typeface="Arial" panose="020B0604020202020204" pitchFamily="34" charset="0"/>
                <a:ea typeface="MS Gothic" charset="-128"/>
                <a:cs typeface="Arial" panose="020B0604020202020204" pitchFamily="34" charset="0"/>
              </a:rPr>
              <a:t>Universiites</a:t>
            </a:r>
            <a:r>
              <a:rPr lang="en-US" sz="1900" dirty="0">
                <a:latin typeface="Arial" panose="020B0604020202020204" pitchFamily="34" charset="0"/>
                <a:ea typeface="MS Gothic" charset="-128"/>
                <a:cs typeface="Arial" panose="020B0604020202020204" pitchFamily="34" charset="0"/>
              </a:rPr>
              <a:t> have extended these deadlines. </a:t>
            </a:r>
          </a:p>
          <a:p>
            <a:pPr>
              <a:defRPr/>
            </a:pPr>
            <a:r>
              <a:rPr lang="en-US" sz="1900" dirty="0">
                <a:latin typeface="Arial" panose="020B0604020202020204" pitchFamily="34" charset="0"/>
                <a:ea typeface="MS Gothic" charset="-128"/>
                <a:cs typeface="Arial" panose="020B0604020202020204" pitchFamily="34" charset="0"/>
              </a:rPr>
              <a:t>Please double check with the University of your choice for online course due dates. </a:t>
            </a:r>
            <a:br>
              <a:rPr lang="en-US" sz="1900" dirty="0">
                <a:latin typeface="Arial" panose="020B0604020202020204" pitchFamily="34" charset="0"/>
                <a:ea typeface="MS Gothic" charset="-128"/>
                <a:cs typeface="Arial" panose="020B0604020202020204" pitchFamily="34" charset="0"/>
              </a:rPr>
            </a:br>
            <a:endParaRPr lang="en-US" sz="1900" dirty="0">
              <a:latin typeface="Arial" panose="020B0604020202020204" pitchFamily="34" charset="0"/>
              <a:ea typeface="MS Gothic" charset="-128"/>
              <a:cs typeface="Arial" panose="020B0604020202020204" pitchFamily="34" charset="0"/>
            </a:endParaRPr>
          </a:p>
          <a:p>
            <a:pPr lvl="1">
              <a:defRPr/>
            </a:pPr>
            <a:r>
              <a:rPr lang="en-US" sz="1900" dirty="0">
                <a:latin typeface="Arial" panose="020B0604020202020204" pitchFamily="34" charset="0"/>
                <a:ea typeface="MS Gothic" charset="-128"/>
                <a:cs typeface="Arial" panose="020B0604020202020204" pitchFamily="34" charset="0"/>
              </a:rPr>
              <a:t>SFU – June 2, 2021</a:t>
            </a:r>
          </a:p>
          <a:p>
            <a:pPr lvl="1">
              <a:defRPr/>
            </a:pPr>
            <a:r>
              <a:rPr lang="en-US" sz="1900" dirty="0">
                <a:latin typeface="Arial" panose="020B0604020202020204" pitchFamily="34" charset="0"/>
                <a:ea typeface="MS Gothic" charset="-128"/>
                <a:cs typeface="Arial" panose="020B0604020202020204" pitchFamily="34" charset="0"/>
              </a:rPr>
              <a:t>UVIC – June 2, 2021</a:t>
            </a:r>
          </a:p>
          <a:p>
            <a:pPr lvl="1">
              <a:defRPr/>
            </a:pPr>
            <a:r>
              <a:rPr lang="en-US" sz="1900" dirty="0">
                <a:latin typeface="Arial" panose="020B0604020202020204" pitchFamily="34" charset="0"/>
                <a:ea typeface="MS Gothic" charset="-128"/>
                <a:cs typeface="Arial" panose="020B0604020202020204" pitchFamily="34" charset="0"/>
              </a:rPr>
              <a:t>UBC – January 31, 2021</a:t>
            </a:r>
          </a:p>
          <a:p>
            <a:pPr marL="914400" lvl="1" indent="-457200">
              <a:defRPr/>
            </a:pPr>
            <a:endParaRPr lang="en-US" sz="1900" dirty="0">
              <a:latin typeface="Arial" panose="020B0604020202020204" pitchFamily="34" charset="0"/>
              <a:ea typeface="MS Gothic" charset="-128"/>
              <a:cs typeface="Arial" panose="020B0604020202020204" pitchFamily="34" charset="0"/>
            </a:endParaRPr>
          </a:p>
          <a:p>
            <a:pPr>
              <a:defRPr/>
            </a:pPr>
            <a:r>
              <a:rPr lang="en-US" sz="1900" dirty="0">
                <a:latin typeface="Arial" panose="020B0604020202020204" pitchFamily="34" charset="0"/>
                <a:ea typeface="MS Gothic" charset="-128"/>
                <a:cs typeface="Arial" panose="020B0604020202020204" pitchFamily="34" charset="0"/>
              </a:rPr>
              <a:t>This is to ensure their final mark will make it onto their transcript in time for post-secondaries to see</a:t>
            </a:r>
          </a:p>
          <a:p>
            <a:endParaRPr lang="en-US" sz="1900" dirty="0"/>
          </a:p>
        </p:txBody>
      </p:sp>
    </p:spTree>
    <p:extLst>
      <p:ext uri="{BB962C8B-B14F-4D97-AF65-F5344CB8AC3E}">
        <p14:creationId xmlns:p14="http://schemas.microsoft.com/office/powerpoint/2010/main" val="420041859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A701-0ACD-7D42-BD76-454B10D93231}"/>
              </a:ext>
            </a:extLst>
          </p:cNvPr>
          <p:cNvSpPr>
            <a:spLocks noGrp="1"/>
          </p:cNvSpPr>
          <p:nvPr>
            <p:ph type="title"/>
          </p:nvPr>
        </p:nvSpPr>
        <p:spPr>
          <a:xfrm>
            <a:off x="6234330" y="803325"/>
            <a:ext cx="5314536" cy="1325563"/>
          </a:xfrm>
        </p:spPr>
        <p:txBody>
          <a:bodyPr>
            <a:normAutofit/>
          </a:bodyPr>
          <a:lstStyle/>
          <a:p>
            <a:r>
              <a:rPr lang="en-US" dirty="0"/>
              <a:t>My Blueprint: A Great Research Tool </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myBlueprint - St. Mary Catholic Secondary School">
            <a:extLst>
              <a:ext uri="{FF2B5EF4-FFF2-40B4-BE49-F238E27FC236}">
                <a16:creationId xmlns:a16="http://schemas.microsoft.com/office/drawing/2014/main" id="{6FF5D5B7-264C-3641-A5D6-5582FA0964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4" r="-1"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1AA92A-0CC3-6F4B-97C4-F5C6558FC595}"/>
              </a:ext>
            </a:extLst>
          </p:cNvPr>
          <p:cNvSpPr>
            <a:spLocks noGrp="1"/>
          </p:cNvSpPr>
          <p:nvPr>
            <p:ph idx="1"/>
          </p:nvPr>
        </p:nvSpPr>
        <p:spPr>
          <a:xfrm>
            <a:off x="6234329" y="2279018"/>
            <a:ext cx="5314543" cy="3375920"/>
          </a:xfrm>
        </p:spPr>
        <p:txBody>
          <a:bodyPr anchor="t">
            <a:normAutofit/>
          </a:bodyPr>
          <a:lstStyle/>
          <a:p>
            <a:r>
              <a:rPr lang="en-US" sz="1800"/>
              <a:t>My Blueprint is software that our district purchased for our students</a:t>
            </a:r>
          </a:p>
          <a:p>
            <a:r>
              <a:rPr lang="en-US" sz="1800"/>
              <a:t>It’s an excellent tool for planning graduation, seeing academic tracks, and researching potential future careers</a:t>
            </a:r>
          </a:p>
          <a:p>
            <a:r>
              <a:rPr lang="en-US" sz="1800"/>
              <a:t> Students can log in here: </a:t>
            </a:r>
            <a:r>
              <a:rPr lang="en-US" sz="1800">
                <a:hlinkClick r:id="rId3"/>
              </a:rPr>
              <a:t>https://app.myblueprint.ca/</a:t>
            </a:r>
            <a:endParaRPr lang="en-US" sz="1800"/>
          </a:p>
          <a:p>
            <a:endParaRPr lang="en-US" sz="1800"/>
          </a:p>
          <a:p>
            <a:endParaRPr lang="en-US" sz="1800"/>
          </a:p>
          <a:p>
            <a:endParaRPr lang="en-US" sz="1800"/>
          </a:p>
        </p:txBody>
      </p:sp>
    </p:spTree>
    <p:extLst>
      <p:ext uri="{BB962C8B-B14F-4D97-AF65-F5344CB8AC3E}">
        <p14:creationId xmlns:p14="http://schemas.microsoft.com/office/powerpoint/2010/main" val="324036596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B651CB-7055-6943-87B9-000902FEA62E}"/>
              </a:ext>
            </a:extLst>
          </p:cNvPr>
          <p:cNvSpPr>
            <a:spLocks noGrp="1"/>
          </p:cNvSpPr>
          <p:nvPr>
            <p:ph type="title"/>
          </p:nvPr>
        </p:nvSpPr>
        <p:spPr>
          <a:xfrm>
            <a:off x="804671" y="640263"/>
            <a:ext cx="3284331" cy="5254510"/>
          </a:xfrm>
        </p:spPr>
        <p:txBody>
          <a:bodyPr>
            <a:normAutofit/>
          </a:bodyPr>
          <a:lstStyle/>
          <a:p>
            <a:r>
              <a:rPr lang="en-US" dirty="0"/>
              <a:t>Additional Resources</a:t>
            </a:r>
          </a:p>
        </p:txBody>
      </p:sp>
      <p:sp>
        <p:nvSpPr>
          <p:cNvPr id="3" name="Content Placeholder 2">
            <a:extLst>
              <a:ext uri="{FF2B5EF4-FFF2-40B4-BE49-F238E27FC236}">
                <a16:creationId xmlns:a16="http://schemas.microsoft.com/office/drawing/2014/main" id="{10C045AE-C11F-1C4D-AEA3-3FFEEAA930FB}"/>
              </a:ext>
            </a:extLst>
          </p:cNvPr>
          <p:cNvSpPr>
            <a:spLocks noGrp="1"/>
          </p:cNvSpPr>
          <p:nvPr>
            <p:ph idx="1"/>
          </p:nvPr>
        </p:nvSpPr>
        <p:spPr>
          <a:xfrm>
            <a:off x="5358384" y="640263"/>
            <a:ext cx="6028944" cy="5254510"/>
          </a:xfrm>
        </p:spPr>
        <p:txBody>
          <a:bodyPr anchor="ctr">
            <a:normAutofit/>
          </a:bodyPr>
          <a:lstStyle/>
          <a:p>
            <a:r>
              <a:rPr lang="en-US" sz="2400" dirty="0">
                <a:solidFill>
                  <a:schemeClr val="bg1"/>
                </a:solidFill>
                <a:hlinkClick r:id="rId2"/>
              </a:rPr>
              <a:t>dhaliwaldt@edublog.ca</a:t>
            </a:r>
            <a:endParaRPr lang="en-US" sz="2400" dirty="0">
              <a:solidFill>
                <a:schemeClr val="bg1"/>
              </a:solidFill>
            </a:endParaRPr>
          </a:p>
          <a:p>
            <a:r>
              <a:rPr lang="en-US" sz="2400" dirty="0">
                <a:solidFill>
                  <a:schemeClr val="bg1"/>
                </a:solidFill>
              </a:rPr>
              <a:t>Ministry of Education - Education Planner</a:t>
            </a:r>
          </a:p>
          <a:p>
            <a:r>
              <a:rPr lang="en-US" sz="2400" dirty="0">
                <a:solidFill>
                  <a:schemeClr val="bg1"/>
                </a:solidFill>
                <a:hlinkClick r:id="rId3"/>
              </a:rPr>
              <a:t>https://educationplannerbc.ca/</a:t>
            </a:r>
            <a:endParaRPr lang="en-US" sz="2400" dirty="0">
              <a:solidFill>
                <a:schemeClr val="bg1"/>
              </a:solidFill>
            </a:endParaRPr>
          </a:p>
          <a:p>
            <a:r>
              <a:rPr lang="en-US" sz="2400" dirty="0">
                <a:solidFill>
                  <a:schemeClr val="bg1"/>
                </a:solidFill>
              </a:rPr>
              <a:t>Post Secondary BC</a:t>
            </a:r>
          </a:p>
          <a:p>
            <a:r>
              <a:rPr lang="en-US" sz="2400" dirty="0">
                <a:solidFill>
                  <a:schemeClr val="bg1"/>
                </a:solidFill>
                <a:hlinkClick r:id="rId4"/>
              </a:rPr>
              <a:t>https://www.postsecondarybc.ca/</a:t>
            </a:r>
            <a:endParaRPr lang="en-US" sz="2400" dirty="0">
              <a:solidFill>
                <a:schemeClr val="bg1"/>
              </a:solidFill>
            </a:endParaRPr>
          </a:p>
          <a:p>
            <a:r>
              <a:rPr lang="en-US" sz="2400" dirty="0">
                <a:solidFill>
                  <a:schemeClr val="bg1"/>
                </a:solidFill>
                <a:hlinkClick r:id="rId5"/>
              </a:rPr>
              <a:t>https://www.postsecondarybc.ca/for-parents/</a:t>
            </a:r>
            <a:endParaRPr lang="en-US" sz="2400" dirty="0">
              <a:solidFill>
                <a:schemeClr val="bg1"/>
              </a:solidFill>
            </a:endParaRPr>
          </a:p>
          <a:p>
            <a:r>
              <a:rPr lang="en-US" sz="2400" dirty="0">
                <a:solidFill>
                  <a:schemeClr val="bg1"/>
                </a:solidFill>
                <a:hlinkClick r:id="rId6"/>
              </a:rPr>
              <a:t>https://www.youtube.com/watch?v=t7-Ath_mH2E</a:t>
            </a:r>
            <a:endParaRPr lang="en-US" sz="2400" dirty="0">
              <a:solidFill>
                <a:schemeClr val="bg1"/>
              </a:solidFill>
            </a:endParaRPr>
          </a:p>
          <a:p>
            <a:endParaRPr lang="en-US" sz="2400" dirty="0">
              <a:solidFill>
                <a:schemeClr val="bg1"/>
              </a:solidFill>
            </a:endParaRPr>
          </a:p>
          <a:p>
            <a:endParaRPr lang="en-US" sz="2200" dirty="0">
              <a:solidFill>
                <a:schemeClr val="bg1"/>
              </a:solidFill>
            </a:endParaRPr>
          </a:p>
        </p:txBody>
      </p:sp>
    </p:spTree>
    <p:extLst>
      <p:ext uri="{BB962C8B-B14F-4D97-AF65-F5344CB8AC3E}">
        <p14:creationId xmlns:p14="http://schemas.microsoft.com/office/powerpoint/2010/main" val="130747651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756A-7B0E-2E46-A781-38AD45802E83}"/>
              </a:ext>
            </a:extLst>
          </p:cNvPr>
          <p:cNvSpPr>
            <a:spLocks noGrp="1"/>
          </p:cNvSpPr>
          <p:nvPr>
            <p:ph type="title"/>
          </p:nvPr>
        </p:nvSpPr>
        <p:spPr>
          <a:xfrm>
            <a:off x="804673" y="1445494"/>
            <a:ext cx="3616856" cy="4376572"/>
          </a:xfrm>
        </p:spPr>
        <p:txBody>
          <a:bodyPr anchor="ctr">
            <a:normAutofit/>
          </a:bodyPr>
          <a:lstStyle/>
          <a:p>
            <a:r>
              <a:rPr lang="en-US" sz="4800"/>
              <a:t>How much will Post-Secondary Cost?</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7ED143-DFBD-2443-A230-BFA6F23DEAEC}"/>
              </a:ext>
            </a:extLst>
          </p:cNvPr>
          <p:cNvSpPr>
            <a:spLocks noGrp="1"/>
          </p:cNvSpPr>
          <p:nvPr>
            <p:ph idx="1"/>
          </p:nvPr>
        </p:nvSpPr>
        <p:spPr>
          <a:xfrm>
            <a:off x="6096000" y="1399032"/>
            <a:ext cx="5501834" cy="4471416"/>
          </a:xfrm>
        </p:spPr>
        <p:txBody>
          <a:bodyPr anchor="ctr">
            <a:normAutofit/>
          </a:bodyPr>
          <a:lstStyle/>
          <a:p>
            <a:pPr>
              <a:spcBef>
                <a:spcPts val="700"/>
              </a:spcBef>
              <a:spcAft>
                <a:spcPts val="1425"/>
              </a:spcAft>
              <a:buClr>
                <a:srgbClr val="000000"/>
              </a:buClr>
              <a:buSzPct val="100000"/>
              <a:buNone/>
            </a:pPr>
            <a:r>
              <a:rPr lang="en-CA" altLang="en-US" sz="1700">
                <a:solidFill>
                  <a:schemeClr val="bg1"/>
                </a:solidFill>
                <a:latin typeface="Arial" panose="020B0604020202020204" pitchFamily="34" charset="0"/>
              </a:rPr>
              <a:t>The cost per credit will vary from institutions.  Here is an example for UBC and Langara.</a:t>
            </a:r>
          </a:p>
          <a:p>
            <a:pPr lvl="2">
              <a:spcAft>
                <a:spcPts val="850"/>
              </a:spcAft>
              <a:buClr>
                <a:srgbClr val="666699"/>
              </a:buClr>
              <a:buSzPct val="75000"/>
              <a:buFont typeface="Wingdings" pitchFamily="2" charset="2"/>
              <a:buChar char=""/>
            </a:pPr>
            <a:r>
              <a:rPr lang="en-CA" altLang="en-US" sz="1700">
                <a:solidFill>
                  <a:schemeClr val="bg1"/>
                </a:solidFill>
                <a:latin typeface="Arial" panose="020B0604020202020204" pitchFamily="34" charset="0"/>
              </a:rPr>
              <a:t>UBC  ~ $180</a:t>
            </a:r>
            <a:r>
              <a:rPr lang="en-CA" altLang="en-US" sz="1700" b="1">
                <a:solidFill>
                  <a:schemeClr val="bg1"/>
                </a:solidFill>
                <a:latin typeface="Arial" panose="020B0604020202020204" pitchFamily="34" charset="0"/>
              </a:rPr>
              <a:t>  Per Credit</a:t>
            </a:r>
          </a:p>
          <a:p>
            <a:pPr lvl="2">
              <a:spcAft>
                <a:spcPts val="850"/>
              </a:spcAft>
              <a:buClr>
                <a:srgbClr val="666699"/>
              </a:buClr>
              <a:buSzPct val="75000"/>
              <a:buFont typeface="Wingdings" pitchFamily="2" charset="2"/>
              <a:buChar char=""/>
            </a:pPr>
            <a:r>
              <a:rPr lang="en-CA" altLang="en-US" sz="1700">
                <a:solidFill>
                  <a:schemeClr val="bg1"/>
                </a:solidFill>
                <a:latin typeface="Arial" panose="020B0604020202020204" pitchFamily="34" charset="0"/>
              </a:rPr>
              <a:t>If the class is 3 Credits, the cost is </a:t>
            </a:r>
            <a:r>
              <a:rPr lang="en-CA" altLang="en-US" sz="1700" b="1">
                <a:solidFill>
                  <a:schemeClr val="bg1"/>
                </a:solidFill>
                <a:latin typeface="Arial" panose="020B0604020202020204" pitchFamily="34" charset="0"/>
              </a:rPr>
              <a:t>$540</a:t>
            </a:r>
            <a:r>
              <a:rPr lang="en-CA" altLang="en-US" sz="1700">
                <a:solidFill>
                  <a:schemeClr val="bg1"/>
                </a:solidFill>
                <a:latin typeface="Arial" panose="020B0604020202020204" pitchFamily="34" charset="0"/>
              </a:rPr>
              <a:t> per class</a:t>
            </a:r>
          </a:p>
          <a:p>
            <a:pPr lvl="2">
              <a:spcAft>
                <a:spcPts val="850"/>
              </a:spcAft>
              <a:buClr>
                <a:srgbClr val="666699"/>
              </a:buClr>
              <a:buSzPct val="75000"/>
              <a:buFont typeface="Wingdings" pitchFamily="2" charset="2"/>
              <a:buChar char=""/>
            </a:pPr>
            <a:r>
              <a:rPr lang="en-CA" altLang="en-US" sz="1700" b="1">
                <a:solidFill>
                  <a:schemeClr val="bg1"/>
                </a:solidFill>
                <a:latin typeface="Arial" panose="020B0604020202020204" pitchFamily="34" charset="0"/>
              </a:rPr>
              <a:t>LANGARA  ~ $100 Per Credit</a:t>
            </a:r>
          </a:p>
          <a:p>
            <a:pPr lvl="2">
              <a:spcAft>
                <a:spcPts val="850"/>
              </a:spcAft>
              <a:buClr>
                <a:srgbClr val="666699"/>
              </a:buClr>
              <a:buSzPct val="75000"/>
              <a:buFont typeface="Wingdings" pitchFamily="2" charset="2"/>
              <a:buChar char=""/>
            </a:pPr>
            <a:r>
              <a:rPr lang="en-CA" altLang="en-US" sz="1700">
                <a:solidFill>
                  <a:schemeClr val="bg1"/>
                </a:solidFill>
                <a:latin typeface="Arial" panose="020B0604020202020204" pitchFamily="34" charset="0"/>
              </a:rPr>
              <a:t>If the class is 3 credits, the cost is </a:t>
            </a:r>
            <a:r>
              <a:rPr lang="en-CA" altLang="en-US" sz="1700" b="1">
                <a:solidFill>
                  <a:schemeClr val="bg1"/>
                </a:solidFill>
                <a:latin typeface="Arial" panose="020B0604020202020204" pitchFamily="34" charset="0"/>
              </a:rPr>
              <a:t>$300  </a:t>
            </a:r>
            <a:r>
              <a:rPr lang="en-CA" altLang="en-US" sz="1700">
                <a:solidFill>
                  <a:schemeClr val="bg1"/>
                </a:solidFill>
                <a:latin typeface="Arial" panose="020B0604020202020204" pitchFamily="34" charset="0"/>
              </a:rPr>
              <a:t>per class</a:t>
            </a:r>
          </a:p>
          <a:p>
            <a:pPr lvl="2">
              <a:spcAft>
                <a:spcPts val="850"/>
              </a:spcAft>
              <a:buClr>
                <a:srgbClr val="666699"/>
              </a:buClr>
              <a:buSzPct val="75000"/>
              <a:buFont typeface="Wingdings" pitchFamily="2" charset="2"/>
              <a:buChar char=""/>
            </a:pPr>
            <a:endParaRPr lang="en-CA" altLang="en-US" sz="1700">
              <a:solidFill>
                <a:schemeClr val="bg1"/>
              </a:solidFill>
              <a:latin typeface="Arial" panose="020B0604020202020204" pitchFamily="34" charset="0"/>
            </a:endParaRPr>
          </a:p>
          <a:p>
            <a:pPr lvl="2">
              <a:spcAft>
                <a:spcPts val="850"/>
              </a:spcAft>
              <a:buClr>
                <a:srgbClr val="666699"/>
              </a:buClr>
              <a:buSzPct val="75000"/>
              <a:buNone/>
            </a:pPr>
            <a:r>
              <a:rPr lang="en-CA" altLang="en-US" sz="1700" b="1">
                <a:solidFill>
                  <a:schemeClr val="bg1"/>
                </a:solidFill>
                <a:latin typeface="Arial" panose="020B0604020202020204" pitchFamily="34" charset="0"/>
              </a:rPr>
              <a:t>This is tuition only!   </a:t>
            </a:r>
          </a:p>
          <a:p>
            <a:pPr marL="0" indent="0">
              <a:spcBef>
                <a:spcPts val="500"/>
              </a:spcBef>
              <a:spcAft>
                <a:spcPts val="1425"/>
              </a:spcAft>
              <a:buNone/>
            </a:pPr>
            <a:r>
              <a:rPr lang="en-CA" altLang="en-US" sz="1700">
                <a:solidFill>
                  <a:schemeClr val="bg1"/>
                </a:solidFill>
                <a:latin typeface="Arial" panose="020B0604020202020204" pitchFamily="34" charset="0"/>
              </a:rPr>
              <a:t>Student fees, student union fees, UPass, health insurance and books are extra costs</a:t>
            </a:r>
            <a:endParaRPr lang="en-US" sz="1700">
              <a:solidFill>
                <a:schemeClr val="bg1"/>
              </a:solidFill>
            </a:endParaRPr>
          </a:p>
        </p:txBody>
      </p:sp>
    </p:spTree>
    <p:extLst>
      <p:ext uri="{BB962C8B-B14F-4D97-AF65-F5344CB8AC3E}">
        <p14:creationId xmlns:p14="http://schemas.microsoft.com/office/powerpoint/2010/main" val="372147592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reeform: Shape 34">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F31FDEA-9ACA-9549-9DDA-45E8FA5007E5}"/>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000"/>
              <a:t>Graduation Requirements (con’t)</a:t>
            </a:r>
          </a:p>
        </p:txBody>
      </p:sp>
      <p:graphicFrame>
        <p:nvGraphicFramePr>
          <p:cNvPr id="17" name="Content Placeholder 7">
            <a:extLst>
              <a:ext uri="{FF2B5EF4-FFF2-40B4-BE49-F238E27FC236}">
                <a16:creationId xmlns:a16="http://schemas.microsoft.com/office/drawing/2014/main" id="{5846DB2B-CDDF-4E69-A79F-7BB0BFF51D59}"/>
              </a:ext>
            </a:extLst>
          </p:cNvPr>
          <p:cNvGraphicFramePr>
            <a:graphicFrameLocks noGrp="1"/>
          </p:cNvGraphicFramePr>
          <p:nvPr>
            <p:ph idx="1"/>
            <p:extLst>
              <p:ext uri="{D42A27DB-BD31-4B8C-83A1-F6EECF244321}">
                <p14:modId xmlns:p14="http://schemas.microsoft.com/office/powerpoint/2010/main" val="319199678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Audio Recording Nov 3, 2020 at 11:33:24 AM" descr="Audio Recording Nov 3, 2020 at 11:33:24 AM">
            <a:hlinkClick r:id="" action="ppaction://media"/>
            <a:extLst>
              <a:ext uri="{FF2B5EF4-FFF2-40B4-BE49-F238E27FC236}">
                <a16:creationId xmlns:a16="http://schemas.microsoft.com/office/drawing/2014/main" id="{9FAC984D-9680-9E4F-A9C9-40E4C26C5D7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95300" y="4978400"/>
            <a:ext cx="812800" cy="812800"/>
          </a:xfrm>
          <a:prstGeom prst="rect">
            <a:avLst/>
          </a:prstGeom>
        </p:spPr>
      </p:pic>
    </p:spTree>
    <p:extLst>
      <p:ext uri="{BB962C8B-B14F-4D97-AF65-F5344CB8AC3E}">
        <p14:creationId xmlns:p14="http://schemas.microsoft.com/office/powerpoint/2010/main" val="33338635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9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3FB9C-C4B5-3946-92E8-CE00FFC51C03}"/>
              </a:ext>
            </a:extLst>
          </p:cNvPr>
          <p:cNvSpPr>
            <a:spLocks noGrp="1"/>
          </p:cNvSpPr>
          <p:nvPr>
            <p:ph type="title"/>
          </p:nvPr>
        </p:nvSpPr>
        <p:spPr>
          <a:xfrm>
            <a:off x="841248" y="704850"/>
            <a:ext cx="3785616" cy="2978150"/>
          </a:xfrm>
        </p:spPr>
        <p:txBody>
          <a:bodyPr anchor="b">
            <a:normAutofit/>
          </a:bodyPr>
          <a:lstStyle/>
          <a:p>
            <a:r>
              <a:rPr lang="en-US"/>
              <a:t>Scholarships</a:t>
            </a:r>
            <a:endParaRPr lang="en-US" dirty="0"/>
          </a:p>
        </p:txBody>
      </p:sp>
      <p:sp>
        <p:nvSpPr>
          <p:cNvPr id="3" name="Content Placeholder 2">
            <a:extLst>
              <a:ext uri="{FF2B5EF4-FFF2-40B4-BE49-F238E27FC236}">
                <a16:creationId xmlns:a16="http://schemas.microsoft.com/office/drawing/2014/main" id="{6E1C2C20-5BCA-614C-A6F6-A5B685D85D0B}"/>
              </a:ext>
            </a:extLst>
          </p:cNvPr>
          <p:cNvSpPr>
            <a:spLocks noGrp="1"/>
          </p:cNvSpPr>
          <p:nvPr>
            <p:ph idx="1"/>
          </p:nvPr>
        </p:nvSpPr>
        <p:spPr>
          <a:xfrm>
            <a:off x="6038850" y="704850"/>
            <a:ext cx="5314950" cy="5251450"/>
          </a:xfrm>
        </p:spPr>
        <p:txBody>
          <a:bodyPr anchor="ctr">
            <a:normAutofit/>
          </a:bodyPr>
          <a:lstStyle/>
          <a:p>
            <a:pPr marL="0" indent="0">
              <a:spcAft>
                <a:spcPts val="1425"/>
              </a:spcAft>
              <a:buClr>
                <a:srgbClr val="FFFFCC"/>
              </a:buClr>
              <a:buSzPct val="75000"/>
              <a:buNone/>
            </a:pPr>
            <a:r>
              <a:rPr lang="en-CA" altLang="en-US" sz="2100">
                <a:solidFill>
                  <a:schemeClr val="bg1"/>
                </a:solidFill>
                <a:latin typeface="Arial" panose="020B0604020202020204" pitchFamily="34" charset="0"/>
              </a:rPr>
              <a:t>A scholarship is an amount of money that is awarded and based on:</a:t>
            </a:r>
          </a:p>
          <a:p>
            <a:pPr lvl="2">
              <a:spcBef>
                <a:spcPts val="800"/>
              </a:spcBef>
              <a:spcAft>
                <a:spcPts val="850"/>
              </a:spcAft>
              <a:buClr>
                <a:srgbClr val="666699"/>
              </a:buClr>
              <a:buSzPct val="75000"/>
              <a:buFont typeface="Wingdings" pitchFamily="2" charset="2"/>
              <a:buChar char=""/>
            </a:pPr>
            <a:r>
              <a:rPr lang="en-CA" altLang="en-US" sz="2100" b="1">
                <a:solidFill>
                  <a:schemeClr val="bg1"/>
                </a:solidFill>
                <a:latin typeface="Arial" panose="020B0604020202020204" pitchFamily="34" charset="0"/>
              </a:rPr>
              <a:t>Academic performance</a:t>
            </a:r>
          </a:p>
          <a:p>
            <a:pPr lvl="2">
              <a:spcBef>
                <a:spcPts val="800"/>
              </a:spcBef>
              <a:spcAft>
                <a:spcPts val="850"/>
              </a:spcAft>
              <a:buClr>
                <a:srgbClr val="666699"/>
              </a:buClr>
              <a:buSzPct val="75000"/>
              <a:buFont typeface="Wingdings" pitchFamily="2" charset="2"/>
              <a:buChar char=""/>
            </a:pPr>
            <a:r>
              <a:rPr lang="en-CA" altLang="en-US" sz="2100" b="1">
                <a:solidFill>
                  <a:schemeClr val="bg1"/>
                </a:solidFill>
                <a:latin typeface="Arial" panose="020B0604020202020204" pitchFamily="34" charset="0"/>
              </a:rPr>
              <a:t>Community/school involvement</a:t>
            </a:r>
          </a:p>
          <a:p>
            <a:pPr lvl="2">
              <a:spcBef>
                <a:spcPts val="800"/>
              </a:spcBef>
              <a:spcAft>
                <a:spcPts val="850"/>
              </a:spcAft>
              <a:buClr>
                <a:srgbClr val="666699"/>
              </a:buClr>
              <a:buSzPct val="75000"/>
              <a:buFont typeface="Wingdings" pitchFamily="2" charset="2"/>
              <a:buChar char=""/>
            </a:pPr>
            <a:r>
              <a:rPr lang="en-CA" altLang="en-US" sz="2100" b="1">
                <a:solidFill>
                  <a:schemeClr val="bg1"/>
                </a:solidFill>
                <a:latin typeface="Arial" panose="020B0604020202020204" pitchFamily="34" charset="0"/>
              </a:rPr>
              <a:t>Extracurricular activities</a:t>
            </a:r>
          </a:p>
          <a:p>
            <a:pPr lvl="2">
              <a:spcBef>
                <a:spcPts val="800"/>
              </a:spcBef>
              <a:spcAft>
                <a:spcPts val="850"/>
              </a:spcAft>
              <a:buClr>
                <a:srgbClr val="666699"/>
              </a:buClr>
              <a:buSzPct val="75000"/>
              <a:buFont typeface="Wingdings" pitchFamily="2" charset="2"/>
              <a:buChar char=""/>
            </a:pPr>
            <a:r>
              <a:rPr lang="en-CA" altLang="en-US" sz="2100" b="1">
                <a:solidFill>
                  <a:schemeClr val="bg1"/>
                </a:solidFill>
                <a:latin typeface="Arial" panose="020B0604020202020204" pitchFamily="34" charset="0"/>
              </a:rPr>
              <a:t>Other criteria such as background</a:t>
            </a:r>
          </a:p>
          <a:p>
            <a:endParaRPr lang="en-US" sz="2100">
              <a:solidFill>
                <a:schemeClr val="bg1"/>
              </a:solidFill>
            </a:endParaRPr>
          </a:p>
        </p:txBody>
      </p:sp>
    </p:spTree>
    <p:extLst>
      <p:ext uri="{BB962C8B-B14F-4D97-AF65-F5344CB8AC3E}">
        <p14:creationId xmlns:p14="http://schemas.microsoft.com/office/powerpoint/2010/main" val="209171556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8E70A-3AD0-6442-9DF4-0A74DAA5D39C}"/>
              </a:ext>
            </a:extLst>
          </p:cNvPr>
          <p:cNvSpPr>
            <a:spLocks noGrp="1"/>
          </p:cNvSpPr>
          <p:nvPr>
            <p:ph type="title"/>
          </p:nvPr>
        </p:nvSpPr>
        <p:spPr>
          <a:xfrm>
            <a:off x="804671" y="640263"/>
            <a:ext cx="3284331" cy="5254510"/>
          </a:xfrm>
        </p:spPr>
        <p:txBody>
          <a:bodyPr>
            <a:normAutofit/>
          </a:bodyPr>
          <a:lstStyle/>
          <a:p>
            <a:r>
              <a:rPr lang="en-US" dirty="0"/>
              <a:t>David Thompson Scholarships</a:t>
            </a:r>
          </a:p>
        </p:txBody>
      </p:sp>
      <p:sp>
        <p:nvSpPr>
          <p:cNvPr id="3" name="Content Placeholder 2">
            <a:extLst>
              <a:ext uri="{FF2B5EF4-FFF2-40B4-BE49-F238E27FC236}">
                <a16:creationId xmlns:a16="http://schemas.microsoft.com/office/drawing/2014/main" id="{4B827213-42E5-8F4B-852C-C1A7FA373430}"/>
              </a:ext>
            </a:extLst>
          </p:cNvPr>
          <p:cNvSpPr>
            <a:spLocks noGrp="1"/>
          </p:cNvSpPr>
          <p:nvPr>
            <p:ph idx="1"/>
          </p:nvPr>
        </p:nvSpPr>
        <p:spPr>
          <a:xfrm>
            <a:off x="5358384" y="640263"/>
            <a:ext cx="6028944" cy="5254510"/>
          </a:xfrm>
        </p:spPr>
        <p:txBody>
          <a:bodyPr anchor="ctr">
            <a:normAutofit/>
          </a:bodyPr>
          <a:lstStyle/>
          <a:p>
            <a:r>
              <a:rPr lang="en-US" altLang="en-US" sz="2200" dirty="0">
                <a:solidFill>
                  <a:schemeClr val="bg1"/>
                </a:solidFill>
                <a:latin typeface="Arial" panose="020B0604020202020204" pitchFamily="34" charset="0"/>
              </a:rPr>
              <a:t>DT scholarships are based on 7 Grade 12 courses (taken at DT not online or during the summer) and strong citizenship</a:t>
            </a:r>
          </a:p>
          <a:p>
            <a:r>
              <a:rPr lang="en-US" altLang="en-US" sz="2200" dirty="0">
                <a:solidFill>
                  <a:schemeClr val="bg1"/>
                </a:solidFill>
                <a:latin typeface="Arial" panose="020B0604020202020204" pitchFamily="34" charset="0"/>
              </a:rPr>
              <a:t>CS, CLC, AP courses (except AP Calc) and Career Prep are not eligible </a:t>
            </a:r>
          </a:p>
          <a:p>
            <a:r>
              <a:rPr lang="en-US" altLang="en-US" sz="2200" dirty="0">
                <a:solidFill>
                  <a:schemeClr val="bg1"/>
                </a:solidFill>
                <a:latin typeface="Arial" panose="020B0604020202020204" pitchFamily="34" charset="0"/>
              </a:rPr>
              <a:t>Scholarships are widely advertised within the school in the new year</a:t>
            </a:r>
          </a:p>
          <a:p>
            <a:r>
              <a:rPr lang="en-US" altLang="en-US" sz="2200" dirty="0">
                <a:solidFill>
                  <a:schemeClr val="bg1"/>
                </a:solidFill>
                <a:latin typeface="Arial" panose="020B0604020202020204" pitchFamily="34" charset="0"/>
              </a:rPr>
              <a:t>More information/websites under Guidance and Support on the DT website. </a:t>
            </a:r>
          </a:p>
          <a:p>
            <a:endParaRPr lang="en-US" sz="2200" dirty="0">
              <a:solidFill>
                <a:schemeClr val="bg1"/>
              </a:solidFill>
            </a:endParaRPr>
          </a:p>
        </p:txBody>
      </p:sp>
    </p:spTree>
    <p:extLst>
      <p:ext uri="{BB962C8B-B14F-4D97-AF65-F5344CB8AC3E}">
        <p14:creationId xmlns:p14="http://schemas.microsoft.com/office/powerpoint/2010/main" val="293302148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C17BAB-3E52-0542-9B6E-A531A9409A72}"/>
              </a:ext>
            </a:extLst>
          </p:cNvPr>
          <p:cNvSpPr>
            <a:spLocks noGrp="1"/>
          </p:cNvSpPr>
          <p:nvPr>
            <p:ph type="title"/>
          </p:nvPr>
        </p:nvSpPr>
        <p:spPr>
          <a:xfrm>
            <a:off x="841248" y="704850"/>
            <a:ext cx="3785616" cy="2978150"/>
          </a:xfrm>
        </p:spPr>
        <p:txBody>
          <a:bodyPr anchor="b">
            <a:normAutofit/>
          </a:bodyPr>
          <a:lstStyle/>
          <a:p>
            <a:r>
              <a:rPr lang="en-US" dirty="0"/>
              <a:t>External Scholarships</a:t>
            </a:r>
          </a:p>
        </p:txBody>
      </p:sp>
      <p:sp>
        <p:nvSpPr>
          <p:cNvPr id="3" name="Content Placeholder 2">
            <a:extLst>
              <a:ext uri="{FF2B5EF4-FFF2-40B4-BE49-F238E27FC236}">
                <a16:creationId xmlns:a16="http://schemas.microsoft.com/office/drawing/2014/main" id="{33FA3A52-90AE-AC43-9780-05414EF382A0}"/>
              </a:ext>
            </a:extLst>
          </p:cNvPr>
          <p:cNvSpPr>
            <a:spLocks noGrp="1"/>
          </p:cNvSpPr>
          <p:nvPr>
            <p:ph idx="1"/>
          </p:nvPr>
        </p:nvSpPr>
        <p:spPr>
          <a:xfrm>
            <a:off x="6038850" y="704850"/>
            <a:ext cx="5314950" cy="5251450"/>
          </a:xfrm>
        </p:spPr>
        <p:txBody>
          <a:bodyPr anchor="ctr">
            <a:normAutofit/>
          </a:bodyPr>
          <a:lstStyle/>
          <a:p>
            <a:pPr>
              <a:spcAft>
                <a:spcPts val="1425"/>
              </a:spcAft>
              <a:buClr>
                <a:srgbClr val="FFFFCC"/>
              </a:buClr>
              <a:buSzPct val="75000"/>
              <a:buFont typeface="Wingdings" pitchFamily="2" charset="2"/>
              <a:buChar char=""/>
            </a:pPr>
            <a:r>
              <a:rPr lang="en-CA" altLang="en-US" sz="1600" dirty="0">
                <a:solidFill>
                  <a:schemeClr val="bg1"/>
                </a:solidFill>
                <a:latin typeface="Arial" panose="020B0604020202020204" pitchFamily="34" charset="0"/>
              </a:rPr>
              <a:t>There are many scholarships available from banks, credit unions, parents’ employers.</a:t>
            </a:r>
          </a:p>
          <a:p>
            <a:pPr>
              <a:spcAft>
                <a:spcPts val="1425"/>
              </a:spcAft>
              <a:buClr>
                <a:srgbClr val="FFFFCC"/>
              </a:buClr>
              <a:buSzPct val="75000"/>
              <a:buFont typeface="Wingdings" pitchFamily="2" charset="2"/>
              <a:buChar char=""/>
            </a:pPr>
            <a:r>
              <a:rPr lang="en-CA" altLang="en-US" sz="1600" dirty="0">
                <a:solidFill>
                  <a:schemeClr val="bg1"/>
                </a:solidFill>
                <a:latin typeface="Arial" panose="020B0604020202020204" pitchFamily="34" charset="0"/>
              </a:rPr>
              <a:t>Useful scholarship websites are listed on the DT Scholarship Website.</a:t>
            </a:r>
          </a:p>
          <a:p>
            <a:pPr>
              <a:spcAft>
                <a:spcPts val="1425"/>
              </a:spcAft>
              <a:buClr>
                <a:srgbClr val="FFFFCC"/>
              </a:buClr>
              <a:buSzPct val="75000"/>
              <a:buFont typeface="Wingdings" pitchFamily="2" charset="2"/>
              <a:buChar char=""/>
            </a:pPr>
            <a:r>
              <a:rPr lang="en-CA" altLang="en-US" sz="1600" dirty="0">
                <a:solidFill>
                  <a:schemeClr val="bg1"/>
                </a:solidFill>
                <a:latin typeface="Arial" panose="020B0604020202020204" pitchFamily="34" charset="0"/>
                <a:hlinkClick r:id="rId2"/>
              </a:rPr>
              <a:t>www.yconic.com</a:t>
            </a:r>
            <a:endParaRPr lang="en-CA" altLang="en-US" sz="1600" dirty="0">
              <a:solidFill>
                <a:schemeClr val="bg1"/>
              </a:solidFill>
              <a:latin typeface="Arial" panose="020B0604020202020204" pitchFamily="34" charset="0"/>
            </a:endParaRPr>
          </a:p>
          <a:p>
            <a:pPr>
              <a:spcAft>
                <a:spcPts val="1425"/>
              </a:spcAft>
              <a:buClr>
                <a:srgbClr val="FFFFCC"/>
              </a:buClr>
              <a:buSzPct val="75000"/>
              <a:buFont typeface="Wingdings" pitchFamily="2" charset="2"/>
              <a:buChar char=""/>
            </a:pPr>
            <a:r>
              <a:rPr lang="en-CA" altLang="en-US" sz="1600" dirty="0">
                <a:solidFill>
                  <a:schemeClr val="bg1"/>
                </a:solidFill>
                <a:latin typeface="Arial" panose="020B0604020202020204" pitchFamily="34" charset="0"/>
                <a:hlinkClick r:id="rId3"/>
              </a:rPr>
              <a:t>www.scholarshipscanada.com</a:t>
            </a:r>
            <a:endParaRPr lang="en-CA" altLang="en-US" sz="1600" dirty="0">
              <a:solidFill>
                <a:schemeClr val="bg1"/>
              </a:solidFill>
              <a:latin typeface="Arial" panose="020B0604020202020204" pitchFamily="34" charset="0"/>
            </a:endParaRPr>
          </a:p>
          <a:p>
            <a:pPr>
              <a:spcAft>
                <a:spcPts val="1425"/>
              </a:spcAft>
              <a:buClr>
                <a:srgbClr val="FFFFCC"/>
              </a:buClr>
              <a:buSzPct val="75000"/>
              <a:buFont typeface="Wingdings" pitchFamily="2" charset="2"/>
              <a:buChar char=""/>
            </a:pPr>
            <a:r>
              <a:rPr lang="en-CA" altLang="en-US" sz="1600" dirty="0">
                <a:solidFill>
                  <a:schemeClr val="bg1"/>
                </a:solidFill>
                <a:latin typeface="Arial" panose="020B0604020202020204" pitchFamily="34" charset="0"/>
                <a:hlinkClick r:id="rId4"/>
              </a:rPr>
              <a:t>www.studentscholarships.org</a:t>
            </a:r>
            <a:endParaRPr lang="en-CA" altLang="en-US" sz="1600" dirty="0">
              <a:solidFill>
                <a:schemeClr val="bg1"/>
              </a:solidFill>
              <a:latin typeface="Arial" panose="020B0604020202020204" pitchFamily="34" charset="0"/>
            </a:endParaRPr>
          </a:p>
          <a:p>
            <a:pPr>
              <a:spcAft>
                <a:spcPts val="1425"/>
              </a:spcAft>
              <a:buClr>
                <a:srgbClr val="FFFFCC"/>
              </a:buClr>
              <a:buSzPct val="75000"/>
              <a:buFont typeface="Wingdings" pitchFamily="2" charset="2"/>
              <a:buChar char=""/>
            </a:pPr>
            <a:r>
              <a:rPr lang="en-CA" altLang="en-US" sz="1600" dirty="0">
                <a:solidFill>
                  <a:schemeClr val="bg1"/>
                </a:solidFill>
                <a:latin typeface="Arial" panose="020B0604020202020204" pitchFamily="34" charset="0"/>
                <a:hlinkClick r:id="rId5"/>
              </a:rPr>
              <a:t>www.scholartree.ca</a:t>
            </a:r>
            <a:endParaRPr lang="en-CA" altLang="en-US" sz="1600" dirty="0">
              <a:solidFill>
                <a:schemeClr val="bg1"/>
              </a:solidFill>
              <a:latin typeface="Arial" panose="020B0604020202020204" pitchFamily="34" charset="0"/>
            </a:endParaRPr>
          </a:p>
          <a:p>
            <a:pPr>
              <a:spcAft>
                <a:spcPts val="1425"/>
              </a:spcAft>
              <a:buClr>
                <a:srgbClr val="FFFFCC"/>
              </a:buClr>
              <a:buSzPct val="75000"/>
              <a:buFont typeface="Wingdings" pitchFamily="2" charset="2"/>
              <a:buChar char=""/>
            </a:pPr>
            <a:r>
              <a:rPr lang="en-CA" altLang="en-US" sz="1600" dirty="0">
                <a:solidFill>
                  <a:schemeClr val="bg1"/>
                </a:solidFill>
                <a:latin typeface="Arial" panose="020B0604020202020204" pitchFamily="34" charset="0"/>
              </a:rPr>
              <a:t>When requesting a reference letter, students have been asked to give counsellors/teachers at least two weeks notice and to write up the criteria of the scholarship and how they meet the criteria.  Also, a resume is helpful.</a:t>
            </a:r>
          </a:p>
          <a:p>
            <a:endParaRPr lang="en-US" sz="1600" dirty="0">
              <a:solidFill>
                <a:schemeClr val="bg1"/>
              </a:solidFill>
            </a:endParaRPr>
          </a:p>
        </p:txBody>
      </p:sp>
    </p:spTree>
    <p:extLst>
      <p:ext uri="{BB962C8B-B14F-4D97-AF65-F5344CB8AC3E}">
        <p14:creationId xmlns:p14="http://schemas.microsoft.com/office/powerpoint/2010/main" val="15874225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7B97D490-7127-408B-874C-DAD83F777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71185" cy="6858000"/>
            <a:chOff x="0" y="0"/>
            <a:chExt cx="4709160" cy="6858000"/>
          </a:xfrm>
        </p:grpSpPr>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2FADC112-33E0-7746-A323-66849255A407}"/>
              </a:ext>
            </a:extLst>
          </p:cNvPr>
          <p:cNvSpPr>
            <a:spLocks noGrp="1"/>
          </p:cNvSpPr>
          <p:nvPr>
            <p:ph type="title"/>
          </p:nvPr>
        </p:nvSpPr>
        <p:spPr>
          <a:xfrm>
            <a:off x="804671" y="640263"/>
            <a:ext cx="4129279" cy="5254510"/>
          </a:xfrm>
        </p:spPr>
        <p:txBody>
          <a:bodyPr>
            <a:normAutofit/>
          </a:bodyPr>
          <a:lstStyle/>
          <a:p>
            <a:r>
              <a:rPr lang="en-US" sz="5200" dirty="0"/>
              <a:t>Bursaries</a:t>
            </a:r>
          </a:p>
        </p:txBody>
      </p:sp>
      <p:sp>
        <p:nvSpPr>
          <p:cNvPr id="3" name="Content Placeholder 2">
            <a:extLst>
              <a:ext uri="{FF2B5EF4-FFF2-40B4-BE49-F238E27FC236}">
                <a16:creationId xmlns:a16="http://schemas.microsoft.com/office/drawing/2014/main" id="{6BC77B4C-A57D-6948-B8CD-E798F2B1A127}"/>
              </a:ext>
            </a:extLst>
          </p:cNvPr>
          <p:cNvSpPr>
            <a:spLocks noGrp="1"/>
          </p:cNvSpPr>
          <p:nvPr>
            <p:ph idx="1"/>
          </p:nvPr>
        </p:nvSpPr>
        <p:spPr>
          <a:xfrm>
            <a:off x="6320409" y="640263"/>
            <a:ext cx="5166741" cy="5254510"/>
          </a:xfrm>
        </p:spPr>
        <p:txBody>
          <a:bodyPr anchor="ctr">
            <a:normAutofit/>
          </a:bodyPr>
          <a:lstStyle/>
          <a:p>
            <a:pPr marL="0" indent="0">
              <a:spcAft>
                <a:spcPts val="1425"/>
              </a:spcAft>
              <a:buClr>
                <a:srgbClr val="FFFFCC"/>
              </a:buClr>
              <a:buSzPct val="75000"/>
              <a:buNone/>
              <a:defRPr/>
            </a:pPr>
            <a:r>
              <a:rPr lang="en-CA" altLang="en-US" sz="2200" dirty="0">
                <a:solidFill>
                  <a:schemeClr val="bg1"/>
                </a:solidFill>
                <a:latin typeface="Arial" panose="020B0604020202020204" pitchFamily="34" charset="0"/>
              </a:rPr>
              <a:t>A bursary is an application based amount of money that is awarded and based on: </a:t>
            </a:r>
          </a:p>
          <a:p>
            <a:pPr marL="0" indent="0">
              <a:spcAft>
                <a:spcPts val="1425"/>
              </a:spcAft>
              <a:buClr>
                <a:srgbClr val="FFFFCC"/>
              </a:buClr>
              <a:buSzPct val="75000"/>
              <a:defRPr/>
            </a:pPr>
            <a:r>
              <a:rPr lang="en-CA" altLang="en-US" sz="2200" b="1" dirty="0">
                <a:solidFill>
                  <a:schemeClr val="bg1"/>
                </a:solidFill>
                <a:latin typeface="Arial" panose="020B0604020202020204" pitchFamily="34" charset="0"/>
              </a:rPr>
              <a:t>FINANCIAL NEED </a:t>
            </a:r>
            <a:r>
              <a:rPr lang="en-CA" altLang="en-US" sz="2200" dirty="0">
                <a:solidFill>
                  <a:schemeClr val="bg1"/>
                </a:solidFill>
                <a:latin typeface="Arial" panose="020B0604020202020204" pitchFamily="34" charset="0"/>
              </a:rPr>
              <a:t>AND</a:t>
            </a:r>
          </a:p>
          <a:p>
            <a:pPr marL="0" indent="0">
              <a:spcAft>
                <a:spcPts val="1425"/>
              </a:spcAft>
              <a:buClr>
                <a:srgbClr val="FFFFCC"/>
              </a:buClr>
              <a:buSzPct val="75000"/>
              <a:defRPr/>
            </a:pPr>
            <a:r>
              <a:rPr lang="en-CA" altLang="en-US" sz="2200" b="1" dirty="0">
                <a:solidFill>
                  <a:schemeClr val="bg1"/>
                </a:solidFill>
                <a:latin typeface="Arial" panose="020B0604020202020204" pitchFamily="34" charset="0"/>
              </a:rPr>
              <a:t>Community/school involvement</a:t>
            </a:r>
          </a:p>
          <a:p>
            <a:pPr marL="0" indent="0">
              <a:spcAft>
                <a:spcPts val="1425"/>
              </a:spcAft>
              <a:buClr>
                <a:srgbClr val="FFFFCC"/>
              </a:buClr>
              <a:buSzPct val="75000"/>
              <a:defRPr/>
            </a:pPr>
            <a:r>
              <a:rPr lang="en-CA" altLang="en-US" sz="2200" b="1" dirty="0">
                <a:solidFill>
                  <a:schemeClr val="bg1"/>
                </a:solidFill>
                <a:latin typeface="Arial" panose="020B0604020202020204" pitchFamily="34" charset="0"/>
              </a:rPr>
              <a:t>Academic performance</a:t>
            </a:r>
          </a:p>
          <a:p>
            <a:endParaRPr lang="en-US" sz="2200" dirty="0">
              <a:solidFill>
                <a:schemeClr val="bg1"/>
              </a:solidFill>
            </a:endParaRPr>
          </a:p>
        </p:txBody>
      </p:sp>
    </p:spTree>
    <p:extLst>
      <p:ext uri="{BB962C8B-B14F-4D97-AF65-F5344CB8AC3E}">
        <p14:creationId xmlns:p14="http://schemas.microsoft.com/office/powerpoint/2010/main" val="168143319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0E1413-D0FB-7548-8C49-D8CCC41EAAEF}"/>
              </a:ext>
            </a:extLst>
          </p:cNvPr>
          <p:cNvSpPr>
            <a:spLocks noGrp="1"/>
          </p:cNvSpPr>
          <p:nvPr>
            <p:ph type="title"/>
          </p:nvPr>
        </p:nvSpPr>
        <p:spPr>
          <a:xfrm>
            <a:off x="833002" y="365125"/>
            <a:ext cx="3973667" cy="5811837"/>
          </a:xfrm>
        </p:spPr>
        <p:txBody>
          <a:bodyPr>
            <a:normAutofit/>
          </a:bodyPr>
          <a:lstStyle/>
          <a:p>
            <a:r>
              <a:rPr lang="en-US">
                <a:solidFill>
                  <a:srgbClr val="FFFFFF"/>
                </a:solidFill>
              </a:rPr>
              <a:t>Grants – Automatic depending on income</a:t>
            </a:r>
          </a:p>
        </p:txBody>
      </p:sp>
      <p:sp>
        <p:nvSpPr>
          <p:cNvPr id="3" name="Content Placeholder 2">
            <a:extLst>
              <a:ext uri="{FF2B5EF4-FFF2-40B4-BE49-F238E27FC236}">
                <a16:creationId xmlns:a16="http://schemas.microsoft.com/office/drawing/2014/main" id="{9D03A972-BB7A-E54F-B483-DEDA1252FBBE}"/>
              </a:ext>
            </a:extLst>
          </p:cNvPr>
          <p:cNvSpPr>
            <a:spLocks noGrp="1"/>
          </p:cNvSpPr>
          <p:nvPr>
            <p:ph idx="1"/>
          </p:nvPr>
        </p:nvSpPr>
        <p:spPr>
          <a:xfrm>
            <a:off x="5356927" y="365125"/>
            <a:ext cx="5996871" cy="5811837"/>
          </a:xfrm>
        </p:spPr>
        <p:txBody>
          <a:bodyPr anchor="ctr">
            <a:normAutofit/>
          </a:bodyPr>
          <a:lstStyle/>
          <a:p>
            <a:r>
              <a:rPr lang="en-US" altLang="en-US" sz="2000">
                <a:solidFill>
                  <a:srgbClr val="FFFFFF"/>
                </a:solidFill>
                <a:latin typeface="Arial" panose="020B0604020202020204" pitchFamily="34" charset="0"/>
                <a:cs typeface="Arial" panose="020B0604020202020204" pitchFamily="34" charset="0"/>
              </a:rPr>
              <a:t>Provincial grants up to $1500/term if parents combined income below $80,000 </a:t>
            </a:r>
          </a:p>
          <a:p>
            <a:r>
              <a:rPr lang="en-US" altLang="en-US" sz="2000">
                <a:solidFill>
                  <a:srgbClr val="FFFFFF"/>
                </a:solidFill>
                <a:latin typeface="Arial" panose="020B0604020202020204" pitchFamily="34" charset="0"/>
                <a:cs typeface="Arial" panose="020B0604020202020204" pitchFamily="34" charset="0"/>
              </a:rPr>
              <a:t>National grants are given above and beyond provincial grants if applicable</a:t>
            </a:r>
          </a:p>
          <a:p>
            <a:r>
              <a:rPr lang="en-US" altLang="en-US" sz="2000">
                <a:solidFill>
                  <a:srgbClr val="FFFFFF"/>
                </a:solidFill>
                <a:latin typeface="Arial" panose="020B0604020202020204" pitchFamily="34" charset="0"/>
                <a:cs typeface="Arial" panose="020B0604020202020204" pitchFamily="34" charset="0"/>
              </a:rPr>
              <a:t>Students with disability grants </a:t>
            </a:r>
          </a:p>
          <a:p>
            <a:endParaRPr lang="en-US" sz="2000">
              <a:solidFill>
                <a:srgbClr val="FFFFFF"/>
              </a:solidFill>
            </a:endParaRPr>
          </a:p>
        </p:txBody>
      </p:sp>
    </p:spTree>
    <p:extLst>
      <p:ext uri="{BB962C8B-B14F-4D97-AF65-F5344CB8AC3E}">
        <p14:creationId xmlns:p14="http://schemas.microsoft.com/office/powerpoint/2010/main" val="1622303314"/>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9C421A-F51A-0A4A-B9A3-A450ECDCB2B2}"/>
              </a:ext>
            </a:extLst>
          </p:cNvPr>
          <p:cNvSpPr>
            <a:spLocks noGrp="1"/>
          </p:cNvSpPr>
          <p:nvPr>
            <p:ph type="title"/>
          </p:nvPr>
        </p:nvSpPr>
        <p:spPr>
          <a:xfrm>
            <a:off x="833002" y="365125"/>
            <a:ext cx="3973667" cy="5811837"/>
          </a:xfrm>
        </p:spPr>
        <p:txBody>
          <a:bodyPr>
            <a:normAutofit/>
          </a:bodyPr>
          <a:lstStyle/>
          <a:p>
            <a:r>
              <a:rPr lang="en-US">
                <a:solidFill>
                  <a:srgbClr val="FFFFFF"/>
                </a:solidFill>
              </a:rPr>
              <a:t>Student Loans</a:t>
            </a:r>
          </a:p>
        </p:txBody>
      </p:sp>
      <p:sp>
        <p:nvSpPr>
          <p:cNvPr id="3" name="Content Placeholder 2">
            <a:extLst>
              <a:ext uri="{FF2B5EF4-FFF2-40B4-BE49-F238E27FC236}">
                <a16:creationId xmlns:a16="http://schemas.microsoft.com/office/drawing/2014/main" id="{A96AA076-2E51-5745-89A1-F89772C4049E}"/>
              </a:ext>
            </a:extLst>
          </p:cNvPr>
          <p:cNvSpPr>
            <a:spLocks noGrp="1"/>
          </p:cNvSpPr>
          <p:nvPr>
            <p:ph idx="1"/>
          </p:nvPr>
        </p:nvSpPr>
        <p:spPr>
          <a:xfrm>
            <a:off x="5356927" y="365125"/>
            <a:ext cx="5996871" cy="5811837"/>
          </a:xfrm>
        </p:spPr>
        <p:txBody>
          <a:bodyPr anchor="ctr">
            <a:normAutofit/>
          </a:bodyPr>
          <a:lstStyle/>
          <a:p>
            <a:pPr>
              <a:spcAft>
                <a:spcPts val="1425"/>
              </a:spcAft>
              <a:buClr>
                <a:srgbClr val="FFFFCC"/>
              </a:buClr>
              <a:buSzPct val="75000"/>
              <a:buFont typeface="Wingdings" pitchFamily="2" charset="2"/>
              <a:buChar char=""/>
            </a:pPr>
            <a:r>
              <a:rPr lang="en-CA" altLang="en-US" sz="2000">
                <a:solidFill>
                  <a:srgbClr val="FFFFFF"/>
                </a:solidFill>
                <a:latin typeface="Arial" panose="020B0604020202020204" pitchFamily="34" charset="0"/>
              </a:rPr>
              <a:t>Students can apply on-line for a student loan 8 – 10 weeks before their first day of school at a post-secondary institution.</a:t>
            </a:r>
          </a:p>
          <a:p>
            <a:pPr>
              <a:spcAft>
                <a:spcPts val="1425"/>
              </a:spcAft>
              <a:buClr>
                <a:srgbClr val="FFFFCC"/>
              </a:buClr>
              <a:buSzPct val="75000"/>
              <a:buFont typeface="Wingdings" pitchFamily="2" charset="2"/>
              <a:buChar char=""/>
            </a:pPr>
            <a:r>
              <a:rPr lang="en-CA" altLang="en-US" sz="2000">
                <a:solidFill>
                  <a:srgbClr val="FFFFFF"/>
                </a:solidFill>
                <a:latin typeface="Arial" panose="020B0604020202020204" pitchFamily="34" charset="0"/>
              </a:rPr>
              <a:t>An information session on student loans will be held in May on a lunch hour.</a:t>
            </a:r>
          </a:p>
          <a:p>
            <a:pPr>
              <a:spcAft>
                <a:spcPts val="1425"/>
              </a:spcAft>
              <a:buClr>
                <a:srgbClr val="FFFFCC"/>
              </a:buClr>
              <a:buSzPct val="75000"/>
              <a:buFont typeface="Wingdings" pitchFamily="2" charset="2"/>
              <a:buChar char=""/>
            </a:pPr>
            <a:r>
              <a:rPr lang="en-CA" altLang="en-US" sz="2000">
                <a:solidFill>
                  <a:srgbClr val="FFFFFF"/>
                </a:solidFill>
                <a:latin typeface="Arial" panose="020B0604020202020204" pitchFamily="34" charset="0"/>
              </a:rPr>
              <a:t>Apply to:  </a:t>
            </a:r>
            <a:r>
              <a:rPr lang="en-CA" altLang="en-US" sz="2000" b="1">
                <a:solidFill>
                  <a:srgbClr val="FFFFFF"/>
                </a:solidFill>
                <a:latin typeface="Arial" panose="020B0604020202020204" pitchFamily="34" charset="0"/>
                <a:hlinkClick r:id="rId2"/>
              </a:rPr>
              <a:t>studentaidbc.ca</a:t>
            </a:r>
          </a:p>
          <a:p>
            <a:pPr>
              <a:spcAft>
                <a:spcPts val="1425"/>
              </a:spcAft>
              <a:buClr>
                <a:srgbClr val="FFFFCC"/>
              </a:buClr>
              <a:buSzPct val="75000"/>
              <a:buFont typeface="Wingdings" pitchFamily="2" charset="2"/>
              <a:buChar char=""/>
            </a:pPr>
            <a:r>
              <a:rPr lang="en-CA" altLang="en-US" sz="2000">
                <a:solidFill>
                  <a:srgbClr val="FFFFFF"/>
                </a:solidFill>
                <a:latin typeface="Arial" panose="020B0604020202020204" pitchFamily="34" charset="0"/>
              </a:rPr>
              <a:t>Student loans are based on parent’s and student’s income up to the student reaching 21 years of age.</a:t>
            </a:r>
          </a:p>
          <a:p>
            <a:pPr>
              <a:spcAft>
                <a:spcPts val="1425"/>
              </a:spcAft>
              <a:buClr>
                <a:srgbClr val="FFFFCC"/>
              </a:buClr>
              <a:buSzPct val="75000"/>
              <a:buFont typeface="Wingdings" pitchFamily="2" charset="2"/>
              <a:buChar char=""/>
            </a:pPr>
            <a:r>
              <a:rPr lang="en-CA" altLang="en-US" sz="2000">
                <a:solidFill>
                  <a:srgbClr val="FFFFFF"/>
                </a:solidFill>
                <a:latin typeface="Arial" panose="020B0604020202020204" pitchFamily="34" charset="0"/>
              </a:rPr>
              <a:t>Living allowance to include rent/food/transportation</a:t>
            </a:r>
          </a:p>
          <a:p>
            <a:endParaRPr lang="en-US" sz="2000">
              <a:solidFill>
                <a:srgbClr val="FFFFFF"/>
              </a:solidFill>
            </a:endParaRPr>
          </a:p>
        </p:txBody>
      </p:sp>
    </p:spTree>
    <p:extLst>
      <p:ext uri="{BB962C8B-B14F-4D97-AF65-F5344CB8AC3E}">
        <p14:creationId xmlns:p14="http://schemas.microsoft.com/office/powerpoint/2010/main" val="140452452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BF967A-C47B-8644-994D-020218A89667}"/>
              </a:ext>
            </a:extLst>
          </p:cNvPr>
          <p:cNvSpPr>
            <a:spLocks noGrp="1"/>
          </p:cNvSpPr>
          <p:nvPr>
            <p:ph type="title"/>
          </p:nvPr>
        </p:nvSpPr>
        <p:spPr>
          <a:xfrm>
            <a:off x="804671" y="640263"/>
            <a:ext cx="3284331" cy="5254510"/>
          </a:xfrm>
        </p:spPr>
        <p:txBody>
          <a:bodyPr>
            <a:normAutofit/>
          </a:bodyPr>
          <a:lstStyle/>
          <a:p>
            <a:r>
              <a:rPr lang="en-US" dirty="0"/>
              <a:t>English Language Learners (ELL)</a:t>
            </a:r>
          </a:p>
        </p:txBody>
      </p:sp>
      <p:sp>
        <p:nvSpPr>
          <p:cNvPr id="3" name="Content Placeholder 2">
            <a:extLst>
              <a:ext uri="{FF2B5EF4-FFF2-40B4-BE49-F238E27FC236}">
                <a16:creationId xmlns:a16="http://schemas.microsoft.com/office/drawing/2014/main" id="{A53D6829-50D0-C645-B2A8-44E171A8387A}"/>
              </a:ext>
            </a:extLst>
          </p:cNvPr>
          <p:cNvSpPr>
            <a:spLocks noGrp="1"/>
          </p:cNvSpPr>
          <p:nvPr>
            <p:ph idx="1"/>
          </p:nvPr>
        </p:nvSpPr>
        <p:spPr>
          <a:xfrm>
            <a:off x="5358384" y="640263"/>
            <a:ext cx="6028944" cy="5254510"/>
          </a:xfrm>
        </p:spPr>
        <p:txBody>
          <a:bodyPr anchor="ctr">
            <a:normAutofit/>
          </a:bodyPr>
          <a:lstStyle/>
          <a:p>
            <a:pPr>
              <a:buFont typeface="Wingdings 3" charset="2"/>
              <a:buChar char=""/>
              <a:defRPr/>
            </a:pPr>
            <a:r>
              <a:rPr lang="en-US" sz="2200">
                <a:solidFill>
                  <a:schemeClr val="bg1"/>
                </a:solidFill>
                <a:latin typeface="Arial" panose="020B0604020202020204" pitchFamily="34" charset="0"/>
                <a:cs typeface="Arial" panose="020B0604020202020204" pitchFamily="34" charset="0"/>
              </a:rPr>
              <a:t>If students have studied in an English speaking school/country and do not have English 12, they can write a Language Proficiency Test as an admission requirement. </a:t>
            </a:r>
          </a:p>
          <a:p>
            <a:pPr>
              <a:buFont typeface="Wingdings 3" charset="2"/>
              <a:buChar char=""/>
              <a:defRPr/>
            </a:pPr>
            <a:r>
              <a:rPr lang="en-US" sz="2200">
                <a:solidFill>
                  <a:schemeClr val="bg1"/>
                </a:solidFill>
                <a:latin typeface="Arial" panose="020B0604020202020204" pitchFamily="34" charset="0"/>
                <a:cs typeface="Arial" panose="020B0604020202020204" pitchFamily="34" charset="0"/>
              </a:rPr>
              <a:t>The number of years a student has to study in an English-speaking school varies from institution to institution but is usually 3+ years in Grades 10/11/12 </a:t>
            </a:r>
          </a:p>
          <a:p>
            <a:endParaRPr lang="en-US" sz="2200">
              <a:solidFill>
                <a:schemeClr val="bg1"/>
              </a:solidFill>
            </a:endParaRPr>
          </a:p>
        </p:txBody>
      </p:sp>
    </p:spTree>
    <p:extLst>
      <p:ext uri="{BB962C8B-B14F-4D97-AF65-F5344CB8AC3E}">
        <p14:creationId xmlns:p14="http://schemas.microsoft.com/office/powerpoint/2010/main" val="313477106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436CA-A729-6549-84A6-B4A31F3BF96E}"/>
              </a:ext>
            </a:extLst>
          </p:cNvPr>
          <p:cNvSpPr>
            <a:spLocks noGrp="1"/>
          </p:cNvSpPr>
          <p:nvPr>
            <p:ph type="title"/>
          </p:nvPr>
        </p:nvSpPr>
        <p:spPr>
          <a:xfrm>
            <a:off x="6981825" y="457201"/>
            <a:ext cx="4391024" cy="1649896"/>
          </a:xfrm>
        </p:spPr>
        <p:txBody>
          <a:bodyPr anchor="t">
            <a:normAutofit/>
          </a:bodyPr>
          <a:lstStyle/>
          <a:p>
            <a:r>
              <a:rPr lang="en-US" sz="4000" dirty="0">
                <a:solidFill>
                  <a:schemeClr val="bg1"/>
                </a:solidFill>
              </a:rPr>
              <a:t>Language Proficiency Index</a:t>
            </a:r>
          </a:p>
        </p:txBody>
      </p:sp>
      <p:pic>
        <p:nvPicPr>
          <p:cNvPr id="4" name="Picture 2" descr="A picture containing food&#10;&#10;Description automatically generated">
            <a:extLst>
              <a:ext uri="{FF2B5EF4-FFF2-40B4-BE49-F238E27FC236}">
                <a16:creationId xmlns:a16="http://schemas.microsoft.com/office/drawing/2014/main" id="{653634FB-849E-7445-98A8-F940C1747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16" r="10784" b="-5"/>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2"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4C76117B-8594-6842-9FFC-87DA92123A2D}"/>
              </a:ext>
            </a:extLst>
          </p:cNvPr>
          <p:cNvSpPr>
            <a:spLocks noGrp="1"/>
          </p:cNvSpPr>
          <p:nvPr>
            <p:ph idx="1"/>
          </p:nvPr>
        </p:nvSpPr>
        <p:spPr>
          <a:xfrm>
            <a:off x="6981826" y="1570383"/>
            <a:ext cx="4391024" cy="5029200"/>
          </a:xfrm>
        </p:spPr>
        <p:txBody>
          <a:bodyPr>
            <a:normAutofit fontScale="25000" lnSpcReduction="20000"/>
          </a:bodyPr>
          <a:lstStyle/>
          <a:p>
            <a:pPr>
              <a:spcBef>
                <a:spcPts val="450"/>
              </a:spcBef>
              <a:spcAft>
                <a:spcPts val="1425"/>
              </a:spcAft>
              <a:buClr>
                <a:srgbClr val="000000"/>
              </a:buClr>
              <a:buSzPct val="100000"/>
            </a:pPr>
            <a:r>
              <a:rPr lang="en-CA" altLang="en-US" sz="9600" dirty="0">
                <a:solidFill>
                  <a:schemeClr val="bg1">
                    <a:alpha val="80000"/>
                  </a:schemeClr>
                </a:solidFill>
                <a:latin typeface="Arial" panose="020B0604020202020204" pitchFamily="34" charset="0"/>
              </a:rPr>
              <a:t>L.P.I. Public sittings are offered throughout the Lower Mainland. Check out </a:t>
            </a:r>
            <a:r>
              <a:rPr lang="en-CA" altLang="en-US" sz="9600" dirty="0" err="1">
                <a:solidFill>
                  <a:schemeClr val="bg1">
                    <a:alpha val="80000"/>
                  </a:schemeClr>
                </a:solidFill>
                <a:latin typeface="Arial" panose="020B0604020202020204" pitchFamily="34" charset="0"/>
              </a:rPr>
              <a:t>www.lpitest.ca</a:t>
            </a:r>
            <a:r>
              <a:rPr lang="en-CA" altLang="en-US" sz="9600" dirty="0">
                <a:solidFill>
                  <a:schemeClr val="bg1">
                    <a:alpha val="80000"/>
                  </a:schemeClr>
                </a:solidFill>
                <a:latin typeface="Arial" panose="020B0604020202020204" pitchFamily="34" charset="0"/>
              </a:rPr>
              <a:t>  for dates and times. </a:t>
            </a:r>
          </a:p>
          <a:p>
            <a:pPr>
              <a:spcBef>
                <a:spcPts val="450"/>
              </a:spcBef>
              <a:spcAft>
                <a:spcPts val="1425"/>
              </a:spcAft>
              <a:buClr>
                <a:srgbClr val="000000"/>
              </a:buClr>
              <a:buSzPct val="100000"/>
              <a:buNone/>
            </a:pPr>
            <a:r>
              <a:rPr lang="en-CA" altLang="en-US" sz="9600" dirty="0">
                <a:solidFill>
                  <a:schemeClr val="bg1">
                    <a:alpha val="80000"/>
                  </a:schemeClr>
                </a:solidFill>
                <a:latin typeface="Arial" panose="020B0604020202020204" pitchFamily="34" charset="0"/>
              </a:rPr>
              <a:t>Other versions of this test include</a:t>
            </a:r>
            <a:r>
              <a:rPr lang="en-CA" altLang="en-US" sz="7400" dirty="0">
                <a:solidFill>
                  <a:schemeClr val="bg1">
                    <a:alpha val="80000"/>
                  </a:schemeClr>
                </a:solidFill>
                <a:latin typeface="Arial" panose="020B0604020202020204" pitchFamily="34" charset="0"/>
              </a:rPr>
              <a:t>:</a:t>
            </a:r>
          </a:p>
          <a:p>
            <a:pPr>
              <a:spcBef>
                <a:spcPts val="450"/>
              </a:spcBef>
              <a:spcAft>
                <a:spcPts val="1425"/>
              </a:spcAft>
              <a:buClr>
                <a:srgbClr val="000000"/>
              </a:buClr>
              <a:buSzPct val="100000"/>
              <a:buNone/>
            </a:pPr>
            <a:r>
              <a:rPr lang="en-CA" altLang="en-US" sz="9600" dirty="0">
                <a:solidFill>
                  <a:schemeClr val="bg1">
                    <a:alpha val="80000"/>
                  </a:schemeClr>
                </a:solidFill>
                <a:latin typeface="Arial" panose="020B0604020202020204" pitchFamily="34" charset="0"/>
              </a:rPr>
              <a:t>	IELTS</a:t>
            </a:r>
          </a:p>
          <a:p>
            <a:pPr>
              <a:spcBef>
                <a:spcPts val="450"/>
              </a:spcBef>
              <a:spcAft>
                <a:spcPts val="1425"/>
              </a:spcAft>
              <a:buClr>
                <a:srgbClr val="000000"/>
              </a:buClr>
              <a:buSzPct val="100000"/>
              <a:buNone/>
            </a:pPr>
            <a:r>
              <a:rPr lang="en-CA" altLang="en-US" sz="9600" dirty="0">
                <a:solidFill>
                  <a:schemeClr val="bg1">
                    <a:alpha val="80000"/>
                  </a:schemeClr>
                </a:solidFill>
                <a:latin typeface="Arial" panose="020B0604020202020204" pitchFamily="34" charset="0"/>
              </a:rPr>
              <a:t>	TOEFL</a:t>
            </a:r>
          </a:p>
          <a:p>
            <a:pPr>
              <a:spcBef>
                <a:spcPts val="450"/>
              </a:spcBef>
              <a:spcAft>
                <a:spcPts val="1425"/>
              </a:spcAft>
              <a:buClr>
                <a:srgbClr val="000000"/>
              </a:buClr>
              <a:buSzPct val="100000"/>
              <a:buNone/>
            </a:pPr>
            <a:r>
              <a:rPr lang="en-CA" altLang="en-US" sz="9600" dirty="0">
                <a:solidFill>
                  <a:schemeClr val="bg1">
                    <a:alpha val="80000"/>
                  </a:schemeClr>
                </a:solidFill>
                <a:latin typeface="Arial" panose="020B0604020202020204" pitchFamily="34" charset="0"/>
              </a:rPr>
              <a:t>	CAEL</a:t>
            </a:r>
          </a:p>
          <a:p>
            <a:pPr>
              <a:spcBef>
                <a:spcPts val="450"/>
              </a:spcBef>
              <a:spcAft>
                <a:spcPts val="1425"/>
              </a:spcAft>
              <a:buClr>
                <a:srgbClr val="000000"/>
              </a:buClr>
              <a:buSzPct val="100000"/>
              <a:buNone/>
            </a:pPr>
            <a:r>
              <a:rPr lang="en-CA" altLang="en-US" sz="9600" dirty="0">
                <a:solidFill>
                  <a:schemeClr val="bg1">
                    <a:alpha val="80000"/>
                  </a:schemeClr>
                </a:solidFill>
                <a:latin typeface="Arial" panose="020B0604020202020204" pitchFamily="34" charset="0"/>
              </a:rPr>
              <a:t>	LET</a:t>
            </a:r>
            <a:r>
              <a:rPr lang="en-CA" altLang="en-US" sz="2400" dirty="0">
                <a:solidFill>
                  <a:schemeClr val="bg1">
                    <a:alpha val="80000"/>
                  </a:schemeClr>
                </a:solidFill>
                <a:latin typeface="Arial" panose="020B0604020202020204" pitchFamily="34" charset="0"/>
              </a:rPr>
              <a:t>					</a:t>
            </a:r>
          </a:p>
          <a:p>
            <a:endParaRPr lang="en-US" sz="1000" dirty="0">
              <a:solidFill>
                <a:schemeClr val="bg1">
                  <a:alpha val="80000"/>
                </a:schemeClr>
              </a:solidFill>
            </a:endParaRPr>
          </a:p>
        </p:txBody>
      </p:sp>
    </p:spTree>
    <p:extLst>
      <p:ext uri="{BB962C8B-B14F-4D97-AF65-F5344CB8AC3E}">
        <p14:creationId xmlns:p14="http://schemas.microsoft.com/office/powerpoint/2010/main" val="2501310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9ABB43-9874-E34E-AA13-3DE9184D3CD5}"/>
              </a:ext>
            </a:extLst>
          </p:cNvPr>
          <p:cNvSpPr>
            <a:spLocks noGrp="1"/>
          </p:cNvSpPr>
          <p:nvPr>
            <p:ph type="title"/>
          </p:nvPr>
        </p:nvSpPr>
        <p:spPr>
          <a:xfrm>
            <a:off x="804672" y="962246"/>
            <a:ext cx="6437700" cy="2611967"/>
          </a:xfrm>
        </p:spPr>
        <p:txBody>
          <a:bodyPr vert="horz" lIns="91440" tIns="45720" rIns="91440" bIns="45720" rtlCol="0" anchor="b">
            <a:normAutofit/>
          </a:bodyPr>
          <a:lstStyle/>
          <a:p>
            <a:r>
              <a:rPr lang="en-US" sz="5400" kern="1200" dirty="0">
                <a:solidFill>
                  <a:schemeClr val="tx1"/>
                </a:solidFill>
                <a:latin typeface="+mj-lt"/>
                <a:ea typeface="+mj-ea"/>
                <a:cs typeface="+mj-cs"/>
              </a:rPr>
              <a:t>Grad Ceremony</a:t>
            </a:r>
          </a:p>
        </p:txBody>
      </p:sp>
      <p:sp>
        <p:nvSpPr>
          <p:cNvPr id="3" name="Content Placeholder 2">
            <a:extLst>
              <a:ext uri="{FF2B5EF4-FFF2-40B4-BE49-F238E27FC236}">
                <a16:creationId xmlns:a16="http://schemas.microsoft.com/office/drawing/2014/main" id="{B4330EA7-66D7-9841-8CF5-065AB481E3F4}"/>
              </a:ext>
            </a:extLst>
          </p:cNvPr>
          <p:cNvSpPr>
            <a:spLocks noGrp="1"/>
          </p:cNvSpPr>
          <p:nvPr>
            <p:ph idx="1"/>
          </p:nvPr>
        </p:nvSpPr>
        <p:spPr>
          <a:xfrm>
            <a:off x="804672" y="3719618"/>
            <a:ext cx="4167376" cy="1155525"/>
          </a:xfrm>
        </p:spPr>
        <p:txBody>
          <a:bodyPr vert="horz" lIns="91440" tIns="45720" rIns="91440" bIns="45720" rtlCol="0" anchor="t">
            <a:normAutofit/>
          </a:bodyPr>
          <a:lstStyle/>
          <a:p>
            <a:pPr marL="0" indent="0">
              <a:buNone/>
            </a:pPr>
            <a:r>
              <a:rPr lang="en-US" sz="2000" kern="1200">
                <a:solidFill>
                  <a:schemeClr val="tx1"/>
                </a:solidFill>
                <a:latin typeface="+mn-lt"/>
                <a:ea typeface="+mn-ea"/>
                <a:cs typeface="+mn-cs"/>
              </a:rPr>
              <a:t>Further Information to come</a:t>
            </a:r>
          </a:p>
        </p:txBody>
      </p:sp>
    </p:spTree>
    <p:extLst>
      <p:ext uri="{BB962C8B-B14F-4D97-AF65-F5344CB8AC3E}">
        <p14:creationId xmlns:p14="http://schemas.microsoft.com/office/powerpoint/2010/main" val="277608670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51A8-B28D-468D-9079-A358524989E5}"/>
              </a:ext>
            </a:extLst>
          </p:cNvPr>
          <p:cNvPicPr>
            <a:picLocks noChangeAspect="1"/>
          </p:cNvPicPr>
          <p:nvPr/>
        </p:nvPicPr>
        <p:blipFill rotWithShape="1">
          <a:blip r:embed="rId2"/>
          <a:srcRect l="28179" r="2" b="2"/>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348336-03D1-864C-891E-68D181A3D230}"/>
              </a:ext>
            </a:extLst>
          </p:cNvPr>
          <p:cNvSpPr>
            <a:spLocks noGrp="1"/>
          </p:cNvSpPr>
          <p:nvPr>
            <p:ph type="title"/>
          </p:nvPr>
        </p:nvSpPr>
        <p:spPr>
          <a:xfrm>
            <a:off x="804672" y="365125"/>
            <a:ext cx="5266155" cy="1325563"/>
          </a:xfrm>
        </p:spPr>
        <p:txBody>
          <a:bodyPr>
            <a:normAutofit/>
          </a:bodyPr>
          <a:lstStyle/>
          <a:p>
            <a:r>
              <a:rPr lang="en-US" dirty="0"/>
              <a:t>THANK YOU!</a:t>
            </a:r>
          </a:p>
        </p:txBody>
      </p:sp>
      <p:sp>
        <p:nvSpPr>
          <p:cNvPr id="3" name="Content Placeholder 2">
            <a:extLst>
              <a:ext uri="{FF2B5EF4-FFF2-40B4-BE49-F238E27FC236}">
                <a16:creationId xmlns:a16="http://schemas.microsoft.com/office/drawing/2014/main" id="{7FC6D2D6-BBA8-6442-810E-A4EEA4775EE2}"/>
              </a:ext>
            </a:extLst>
          </p:cNvPr>
          <p:cNvSpPr>
            <a:spLocks noGrp="1"/>
          </p:cNvSpPr>
          <p:nvPr>
            <p:ph idx="1"/>
          </p:nvPr>
        </p:nvSpPr>
        <p:spPr>
          <a:xfrm>
            <a:off x="804672" y="2022601"/>
            <a:ext cx="3941499" cy="4154361"/>
          </a:xfrm>
        </p:spPr>
        <p:txBody>
          <a:bodyPr>
            <a:normAutofit/>
          </a:bodyPr>
          <a:lstStyle/>
          <a:p>
            <a:r>
              <a:rPr lang="en-US" sz="2000" dirty="0"/>
              <a:t>PLEASE DO NOT HESITATE TO CONTACT ME IF YOU HAVE ANY FURTHER QUESTIONS!</a:t>
            </a:r>
          </a:p>
          <a:p>
            <a:pPr lvl="1"/>
            <a:r>
              <a:rPr lang="en-US" sz="2000" dirty="0">
                <a:hlinkClick r:id="rId3"/>
              </a:rPr>
              <a:t>rdhaliwal@vsb.bc.bc.ca</a:t>
            </a:r>
            <a:endParaRPr lang="en-US" sz="2000" dirty="0"/>
          </a:p>
          <a:p>
            <a:pPr lvl="1"/>
            <a:r>
              <a:rPr lang="en-US" sz="2000" dirty="0" err="1"/>
              <a:t>dhaliwaldt.edublogs.com</a:t>
            </a:r>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7311963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3988A6-A04D-274D-A606-7C133C260382}"/>
              </a:ext>
            </a:extLst>
          </p:cNvPr>
          <p:cNvSpPr>
            <a:spLocks noGrp="1"/>
          </p:cNvSpPr>
          <p:nvPr>
            <p:ph type="title"/>
          </p:nvPr>
        </p:nvSpPr>
        <p:spPr>
          <a:xfrm>
            <a:off x="833002" y="365125"/>
            <a:ext cx="10520702" cy="1325563"/>
          </a:xfrm>
        </p:spPr>
        <p:txBody>
          <a:bodyPr>
            <a:normAutofit/>
          </a:bodyPr>
          <a:lstStyle/>
          <a:p>
            <a:r>
              <a:rPr lang="en-US">
                <a:solidFill>
                  <a:srgbClr val="FFFFFF"/>
                </a:solidFill>
              </a:rPr>
              <a:t>Grad Requirements and Check</a:t>
            </a:r>
          </a:p>
        </p:txBody>
      </p:sp>
      <p:sp>
        <p:nvSpPr>
          <p:cNvPr id="3" name="Content Placeholder 2">
            <a:extLst>
              <a:ext uri="{FF2B5EF4-FFF2-40B4-BE49-F238E27FC236}">
                <a16:creationId xmlns:a16="http://schemas.microsoft.com/office/drawing/2014/main" id="{60EAACE2-2DC9-8046-9E65-AFCFB6FA3F83}"/>
              </a:ext>
            </a:extLst>
          </p:cNvPr>
          <p:cNvSpPr>
            <a:spLocks noGrp="1"/>
          </p:cNvSpPr>
          <p:nvPr>
            <p:ph idx="1"/>
          </p:nvPr>
        </p:nvSpPr>
        <p:spPr>
          <a:xfrm>
            <a:off x="838201" y="1690689"/>
            <a:ext cx="10515598" cy="4486274"/>
          </a:xfrm>
        </p:spPr>
        <p:txBody>
          <a:bodyPr>
            <a:normAutofit/>
          </a:bodyPr>
          <a:lstStyle/>
          <a:p>
            <a:pPr marL="0" indent="0">
              <a:buNone/>
            </a:pPr>
            <a:endParaRPr lang="en-US" sz="2000" dirty="0">
              <a:solidFill>
                <a:srgbClr val="FFFFFF"/>
              </a:solidFill>
            </a:endParaRPr>
          </a:p>
          <a:p>
            <a:pPr marL="0" indent="0" algn="ctr">
              <a:buNone/>
            </a:pPr>
            <a:r>
              <a:rPr lang="en-US" dirty="0">
                <a:solidFill>
                  <a:srgbClr val="FFFFFF"/>
                </a:solidFill>
              </a:rPr>
              <a:t>There really shouldn’t be any surprises around your child’s graduation</a:t>
            </a:r>
          </a:p>
          <a:p>
            <a:pPr lvl="1" algn="ctr"/>
            <a:r>
              <a:rPr lang="en-US" sz="2000" dirty="0">
                <a:solidFill>
                  <a:srgbClr val="FFFFFF"/>
                </a:solidFill>
              </a:rPr>
              <a:t>All students should have created a </a:t>
            </a:r>
            <a:r>
              <a:rPr lang="en-US" sz="2000" dirty="0" err="1">
                <a:solidFill>
                  <a:srgbClr val="FFFFFF"/>
                </a:solidFill>
              </a:rPr>
              <a:t>BCeID</a:t>
            </a:r>
            <a:r>
              <a:rPr lang="en-US" sz="2000" dirty="0">
                <a:solidFill>
                  <a:srgbClr val="FFFFFF"/>
                </a:solidFill>
              </a:rPr>
              <a:t> by now and taken a look at their transcripts on the Ministry of Education’s Website</a:t>
            </a:r>
          </a:p>
          <a:p>
            <a:pPr lvl="1" algn="ctr"/>
            <a:r>
              <a:rPr lang="en-US" sz="2000" dirty="0">
                <a:solidFill>
                  <a:srgbClr val="FFFFFF"/>
                </a:solidFill>
              </a:rPr>
              <a:t>All students will also have an opportunity to review their “Transcript Verification Record” with myself over the next several weeks. </a:t>
            </a:r>
          </a:p>
          <a:p>
            <a:pPr marL="457200" lvl="1" indent="0" algn="ctr">
              <a:buNone/>
            </a:pPr>
            <a:endParaRPr lang="en-US" sz="2000" dirty="0">
              <a:solidFill>
                <a:srgbClr val="FFFFFF"/>
              </a:solidFill>
            </a:endParaRPr>
          </a:p>
          <a:p>
            <a:pPr marL="457200" lvl="1" indent="0" algn="ctr">
              <a:buNone/>
            </a:pPr>
            <a:r>
              <a:rPr lang="en-US" sz="2800" dirty="0">
                <a:solidFill>
                  <a:srgbClr val="FFFFFF"/>
                </a:solidFill>
              </a:rPr>
              <a:t>The two required classes for Grade 12 are English Studies 12 and Career Life Connections (CLC)</a:t>
            </a:r>
          </a:p>
          <a:p>
            <a:pPr marL="457200" lvl="1" indent="0" algn="ctr">
              <a:buNone/>
            </a:pPr>
            <a:br>
              <a:rPr lang="en-US" sz="2000" dirty="0">
                <a:solidFill>
                  <a:srgbClr val="FFFFFF"/>
                </a:solidFill>
              </a:rPr>
            </a:br>
            <a:r>
              <a:rPr lang="en-US" sz="2800" dirty="0">
                <a:solidFill>
                  <a:srgbClr val="FFFFFF"/>
                </a:solidFill>
              </a:rPr>
              <a:t>Grads of 2021 will also have had to complete the Numeracy Assessment</a:t>
            </a:r>
          </a:p>
          <a:p>
            <a:pPr lvl="1"/>
            <a:endParaRPr lang="en-US" sz="2000" dirty="0">
              <a:solidFill>
                <a:srgbClr val="FFFFFF"/>
              </a:solidFill>
            </a:endParaRPr>
          </a:p>
        </p:txBody>
      </p:sp>
      <p:pic>
        <p:nvPicPr>
          <p:cNvPr id="4" name="Audio Recording Nov 3, 2020 at 11:42:37 AM" descr="Audio Recording Nov 3, 2020 at 11:42:37 AM">
            <a:hlinkClick r:id="" action="ppaction://media"/>
            <a:extLst>
              <a:ext uri="{FF2B5EF4-FFF2-40B4-BE49-F238E27FC236}">
                <a16:creationId xmlns:a16="http://schemas.microsoft.com/office/drawing/2014/main" id="{CDE7450A-7E4A-7140-BDAD-1139515F0F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9202" y="5770563"/>
            <a:ext cx="812800" cy="812800"/>
          </a:xfrm>
          <a:prstGeom prst="rect">
            <a:avLst/>
          </a:prstGeom>
        </p:spPr>
      </p:pic>
    </p:spTree>
    <p:extLst>
      <p:ext uri="{BB962C8B-B14F-4D97-AF65-F5344CB8AC3E}">
        <p14:creationId xmlns:p14="http://schemas.microsoft.com/office/powerpoint/2010/main" val="19319008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A3681A-022B-A746-9A6B-BB32703D03E0}"/>
              </a:ext>
            </a:extLst>
          </p:cNvPr>
          <p:cNvSpPr>
            <a:spLocks noGrp="1"/>
          </p:cNvSpPr>
          <p:nvPr>
            <p:ph type="title"/>
          </p:nvPr>
        </p:nvSpPr>
        <p:spPr>
          <a:xfrm>
            <a:off x="804671" y="640263"/>
            <a:ext cx="3284331" cy="5254510"/>
          </a:xfrm>
        </p:spPr>
        <p:txBody>
          <a:bodyPr>
            <a:normAutofit/>
          </a:bodyPr>
          <a:lstStyle/>
          <a:p>
            <a:r>
              <a:rPr lang="en-US" sz="3700"/>
              <a:t>Missing Courses/Credits</a:t>
            </a:r>
          </a:p>
        </p:txBody>
      </p:sp>
      <p:sp>
        <p:nvSpPr>
          <p:cNvPr id="3" name="Content Placeholder 2">
            <a:extLst>
              <a:ext uri="{FF2B5EF4-FFF2-40B4-BE49-F238E27FC236}">
                <a16:creationId xmlns:a16="http://schemas.microsoft.com/office/drawing/2014/main" id="{CAD50F58-6390-474A-A476-7E1C76F79E18}"/>
              </a:ext>
            </a:extLst>
          </p:cNvPr>
          <p:cNvSpPr>
            <a:spLocks noGrp="1"/>
          </p:cNvSpPr>
          <p:nvPr>
            <p:ph idx="1"/>
          </p:nvPr>
        </p:nvSpPr>
        <p:spPr>
          <a:xfrm>
            <a:off x="5358384" y="640263"/>
            <a:ext cx="6028944" cy="5254510"/>
          </a:xfrm>
        </p:spPr>
        <p:txBody>
          <a:bodyPr anchor="ctr">
            <a:normAutofit/>
          </a:bodyPr>
          <a:lstStyle/>
          <a:p>
            <a:endParaRPr lang="en-US" sz="2200" dirty="0">
              <a:solidFill>
                <a:schemeClr val="bg1"/>
              </a:solidFill>
            </a:endParaRPr>
          </a:p>
          <a:p>
            <a:r>
              <a:rPr lang="en-US" sz="2200" dirty="0">
                <a:solidFill>
                  <a:schemeClr val="bg1"/>
                </a:solidFill>
              </a:rPr>
              <a:t>VSB Summer School 2021 – If students do not pass English 12 or any other graduation required course</a:t>
            </a:r>
          </a:p>
          <a:p>
            <a:pPr lvl="1"/>
            <a:r>
              <a:rPr lang="en-US" sz="1800" dirty="0">
                <a:solidFill>
                  <a:schemeClr val="bg1"/>
                </a:solidFill>
              </a:rPr>
              <a:t>Students will receive their Diploma after the Ministry of Education process their courses</a:t>
            </a:r>
          </a:p>
          <a:p>
            <a:pPr marL="0" indent="0">
              <a:buNone/>
            </a:pPr>
            <a:endParaRPr lang="en-US" sz="2200" dirty="0">
              <a:solidFill>
                <a:schemeClr val="bg1"/>
              </a:solidFill>
            </a:endParaRPr>
          </a:p>
          <a:p>
            <a:r>
              <a:rPr lang="en-US" sz="2200" dirty="0">
                <a:solidFill>
                  <a:schemeClr val="bg1"/>
                </a:solidFill>
              </a:rPr>
              <a:t>Upgrading/Adult Dogwood -  Adult Ed at South Hill Education Center.                          </a:t>
            </a:r>
          </a:p>
          <a:p>
            <a:pPr lvl="1"/>
            <a:r>
              <a:rPr lang="en-US" sz="1800" dirty="0">
                <a:solidFill>
                  <a:schemeClr val="bg1"/>
                </a:solidFill>
              </a:rPr>
              <a:t> Make and appointment to speak to an academic advisor at South Hill if they are requiring these options.</a:t>
            </a:r>
          </a:p>
          <a:p>
            <a:pPr marL="0" indent="0">
              <a:buNone/>
            </a:pPr>
            <a:r>
              <a:rPr lang="en-US" sz="2200" dirty="0">
                <a:solidFill>
                  <a:schemeClr val="bg1"/>
                </a:solidFill>
              </a:rPr>
              <a:t> </a:t>
            </a:r>
          </a:p>
          <a:p>
            <a:pPr marL="0" indent="0">
              <a:buNone/>
            </a:pPr>
            <a:endParaRPr lang="en-US" sz="2200" dirty="0">
              <a:solidFill>
                <a:schemeClr val="bg1"/>
              </a:solidFill>
            </a:endParaRPr>
          </a:p>
        </p:txBody>
      </p:sp>
      <p:pic>
        <p:nvPicPr>
          <p:cNvPr id="4" name="Audio Recording Nov 3, 2020 at 11:45:14 AM" descr="Audio Recording Nov 3, 2020 at 11:45:14 AM">
            <a:hlinkClick r:id="" action="ppaction://media"/>
            <a:extLst>
              <a:ext uri="{FF2B5EF4-FFF2-40B4-BE49-F238E27FC236}">
                <a16:creationId xmlns:a16="http://schemas.microsoft.com/office/drawing/2014/main" id="{6B50A7CC-23F5-1543-9BDA-582032CB30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7509" y="5404937"/>
            <a:ext cx="812800" cy="812800"/>
          </a:xfrm>
          <a:prstGeom prst="rect">
            <a:avLst/>
          </a:prstGeom>
        </p:spPr>
      </p:pic>
    </p:spTree>
    <p:extLst>
      <p:ext uri="{BB962C8B-B14F-4D97-AF65-F5344CB8AC3E}">
        <p14:creationId xmlns:p14="http://schemas.microsoft.com/office/powerpoint/2010/main" val="37061442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3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Freeform: Shape 71">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82092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3">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012496"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7F0C79-9849-DD4A-9520-8F1551560AEE}"/>
              </a:ext>
            </a:extLst>
          </p:cNvPr>
          <p:cNvSpPr>
            <a:spLocks noGrp="1"/>
          </p:cNvSpPr>
          <p:nvPr>
            <p:ph type="title"/>
          </p:nvPr>
        </p:nvSpPr>
        <p:spPr>
          <a:xfrm>
            <a:off x="804672" y="4042611"/>
            <a:ext cx="3879232" cy="2177215"/>
          </a:xfrm>
        </p:spPr>
        <p:txBody>
          <a:bodyPr vert="horz" lIns="91440" tIns="45720" rIns="91440" bIns="45720" rtlCol="0" anchor="t">
            <a:normAutofit/>
          </a:bodyPr>
          <a:lstStyle/>
          <a:p>
            <a:r>
              <a:rPr lang="en-US" sz="5000"/>
              <a:t>Post-Secondary Options</a:t>
            </a:r>
          </a:p>
        </p:txBody>
      </p:sp>
      <p:graphicFrame>
        <p:nvGraphicFramePr>
          <p:cNvPr id="42" name="Content Placeholder 2">
            <a:extLst>
              <a:ext uri="{FF2B5EF4-FFF2-40B4-BE49-F238E27FC236}">
                <a16:creationId xmlns:a16="http://schemas.microsoft.com/office/drawing/2014/main" id="{5A46DDEB-FC81-41FC-A9FC-B01D3DF5AB57}"/>
              </a:ext>
            </a:extLst>
          </p:cNvPr>
          <p:cNvGraphicFramePr>
            <a:graphicFrameLocks noGrp="1"/>
          </p:cNvGraphicFramePr>
          <p:nvPr>
            <p:ph idx="1"/>
            <p:extLst>
              <p:ext uri="{D42A27DB-BD31-4B8C-83A1-F6EECF244321}">
                <p14:modId xmlns:p14="http://schemas.microsoft.com/office/powerpoint/2010/main" val="3376743066"/>
              </p:ext>
            </p:extLst>
          </p:nvPr>
        </p:nvGraphicFramePr>
        <p:xfrm>
          <a:off x="5439954" y="637762"/>
          <a:ext cx="5605401" cy="5539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Recording Nov 3, 2020 at 11:55:25 AM" descr="Audio Recording Nov 3, 2020 at 11:55:25 AM">
            <a:hlinkClick r:id="" action="ppaction://media"/>
            <a:extLst>
              <a:ext uri="{FF2B5EF4-FFF2-40B4-BE49-F238E27FC236}">
                <a16:creationId xmlns:a16="http://schemas.microsoft.com/office/drawing/2014/main" id="{B36BAA32-CAA8-C247-8695-3861F2F6664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98272" y="231362"/>
            <a:ext cx="812800" cy="812800"/>
          </a:xfrm>
          <a:prstGeom prst="rect">
            <a:avLst/>
          </a:prstGeom>
        </p:spPr>
      </p:pic>
    </p:spTree>
    <p:extLst>
      <p:ext uri="{BB962C8B-B14F-4D97-AF65-F5344CB8AC3E}">
        <p14:creationId xmlns:p14="http://schemas.microsoft.com/office/powerpoint/2010/main" val="29414835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6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9OYNUCK9PM">
            <a:extLst>
              <a:ext uri="{FF2B5EF4-FFF2-40B4-BE49-F238E27FC236}">
                <a16:creationId xmlns:a16="http://schemas.microsoft.com/office/drawing/2014/main" id="{911711BE-B2EE-CF4A-9F58-417217FFA657}"/>
              </a:ext>
            </a:extLst>
          </p:cNvPr>
          <p:cNvPicPr>
            <a:picLocks noRot="1" noChangeAspect="1"/>
          </p:cNvPicPr>
          <p:nvPr>
            <a:videoFile r:link="rId1"/>
          </p:nvPr>
        </p:nvPicPr>
        <p:blipFill>
          <a:blip r:embed="rId3"/>
          <a:stretch>
            <a:fillRect/>
          </a:stretch>
        </p:blipFill>
        <p:spPr>
          <a:xfrm>
            <a:off x="467544" y="0"/>
            <a:ext cx="11362506" cy="6672263"/>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593724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AECA28-C618-614E-8CDA-1CDCA4234DF2}"/>
              </a:ext>
            </a:extLst>
          </p:cNvPr>
          <p:cNvSpPr>
            <a:spLocks noGrp="1"/>
          </p:cNvSpPr>
          <p:nvPr>
            <p:ph type="title"/>
          </p:nvPr>
        </p:nvSpPr>
        <p:spPr>
          <a:xfrm>
            <a:off x="833002" y="448253"/>
            <a:ext cx="10520702" cy="1325563"/>
          </a:xfrm>
        </p:spPr>
        <p:txBody>
          <a:bodyPr>
            <a:normAutofit/>
          </a:bodyPr>
          <a:lstStyle/>
          <a:p>
            <a:r>
              <a:rPr lang="en-US" dirty="0"/>
              <a:t>What is a College?</a:t>
            </a:r>
          </a:p>
        </p:txBody>
      </p:sp>
      <p:sp>
        <p:nvSpPr>
          <p:cNvPr id="3" name="Content Placeholder 2">
            <a:extLst>
              <a:ext uri="{FF2B5EF4-FFF2-40B4-BE49-F238E27FC236}">
                <a16:creationId xmlns:a16="http://schemas.microsoft.com/office/drawing/2014/main" id="{5A796D81-99D9-4246-8664-B8FD065A5D2B}"/>
              </a:ext>
            </a:extLst>
          </p:cNvPr>
          <p:cNvSpPr>
            <a:spLocks noGrp="1"/>
          </p:cNvSpPr>
          <p:nvPr>
            <p:ph idx="1"/>
          </p:nvPr>
        </p:nvSpPr>
        <p:spPr>
          <a:xfrm>
            <a:off x="838200" y="2191807"/>
            <a:ext cx="4936067" cy="3985155"/>
          </a:xfrm>
        </p:spPr>
        <p:txBody>
          <a:bodyPr>
            <a:normAutofit/>
          </a:bodyPr>
          <a:lstStyle/>
          <a:p>
            <a:pPr marL="0" indent="0">
              <a:spcAft>
                <a:spcPts val="1425"/>
              </a:spcAft>
              <a:buClr>
                <a:srgbClr val="FFFFCC"/>
              </a:buClr>
              <a:buSzPct val="75000"/>
              <a:buNone/>
            </a:pPr>
            <a:r>
              <a:rPr lang="en-CA" altLang="en-US" sz="2000">
                <a:latin typeface="Arial" panose="020B0604020202020204" pitchFamily="34" charset="0"/>
              </a:rPr>
              <a:t>A college is a post-secondary institution where a person can obtain a:</a:t>
            </a:r>
          </a:p>
          <a:p>
            <a:pPr lvl="2">
              <a:spcAft>
                <a:spcPts val="850"/>
              </a:spcAft>
              <a:buClr>
                <a:srgbClr val="666699"/>
              </a:buClr>
              <a:buSzPct val="75000"/>
              <a:buFont typeface="Wingdings" pitchFamily="2" charset="2"/>
              <a:buChar char=""/>
            </a:pPr>
            <a:r>
              <a:rPr lang="en-CA" altLang="en-US">
                <a:latin typeface="Arial" panose="020B0604020202020204" pitchFamily="34" charset="0"/>
              </a:rPr>
              <a:t>Certificate usually 1-2 years</a:t>
            </a:r>
          </a:p>
          <a:p>
            <a:pPr lvl="2">
              <a:spcAft>
                <a:spcPts val="850"/>
              </a:spcAft>
              <a:buClr>
                <a:srgbClr val="666699"/>
              </a:buClr>
              <a:buSzPct val="75000"/>
              <a:buFont typeface="Wingdings" pitchFamily="2" charset="2"/>
              <a:buChar char=""/>
            </a:pPr>
            <a:r>
              <a:rPr lang="en-CA" altLang="en-US">
                <a:latin typeface="Arial" panose="020B0604020202020204" pitchFamily="34" charset="0"/>
              </a:rPr>
              <a:t>Diploma usually 2 years</a:t>
            </a:r>
          </a:p>
          <a:p>
            <a:pPr lvl="2">
              <a:spcAft>
                <a:spcPts val="850"/>
              </a:spcAft>
              <a:buClr>
                <a:srgbClr val="666699"/>
              </a:buClr>
              <a:buSzPct val="75000"/>
              <a:buFont typeface="Wingdings" pitchFamily="2" charset="2"/>
              <a:buChar char=""/>
            </a:pPr>
            <a:r>
              <a:rPr lang="en-CA" altLang="en-US">
                <a:latin typeface="Arial" panose="020B0604020202020204" pitchFamily="34" charset="0"/>
              </a:rPr>
              <a:t>Associate Degree</a:t>
            </a:r>
          </a:p>
          <a:p>
            <a:pPr lvl="2">
              <a:spcAft>
                <a:spcPts val="850"/>
              </a:spcAft>
              <a:buClr>
                <a:srgbClr val="666699"/>
              </a:buClr>
              <a:buSzPct val="75000"/>
              <a:buFont typeface="Wingdings" pitchFamily="2" charset="2"/>
              <a:buChar char=""/>
            </a:pPr>
            <a:r>
              <a:rPr lang="en-CA" altLang="en-US">
                <a:latin typeface="Arial" panose="020B0604020202020204" pitchFamily="34" charset="0"/>
              </a:rPr>
              <a:t>Degree  </a:t>
            </a:r>
          </a:p>
          <a:p>
            <a:pPr lvl="2">
              <a:spcAft>
                <a:spcPts val="850"/>
              </a:spcAft>
              <a:buClr>
                <a:srgbClr val="666699"/>
              </a:buClr>
              <a:buSzPct val="75000"/>
              <a:buFont typeface="Wingdings" pitchFamily="2" charset="2"/>
              <a:buChar char=""/>
            </a:pPr>
            <a:r>
              <a:rPr lang="en-CA" altLang="en-US">
                <a:latin typeface="Arial" panose="020B0604020202020204" pitchFamily="34" charset="0"/>
              </a:rPr>
              <a:t>Transfer Credits to another institution (university</a:t>
            </a:r>
            <a:endParaRPr lang="en-US"/>
          </a:p>
        </p:txBody>
      </p:sp>
      <p:pic>
        <p:nvPicPr>
          <p:cNvPr id="16" name="Graphic 6" descr="Diploma Roll">
            <a:extLst>
              <a:ext uri="{FF2B5EF4-FFF2-40B4-BE49-F238E27FC236}">
                <a16:creationId xmlns:a16="http://schemas.microsoft.com/office/drawing/2014/main" id="{3017E422-644F-4FA7-8ED3-0C59B8EF11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3141" y="2191807"/>
            <a:ext cx="3985156" cy="3985156"/>
          </a:xfrm>
          <a:prstGeom prst="rect">
            <a:avLst/>
          </a:prstGeom>
        </p:spPr>
      </p:pic>
      <p:pic>
        <p:nvPicPr>
          <p:cNvPr id="4" name="Audio Recording Nov 5, 2020 at 1:42:28 PM" descr="Audio Recording Nov 5, 2020 at 1:42:28 PM">
            <a:hlinkClick r:id="" action="ppaction://media"/>
            <a:extLst>
              <a:ext uri="{FF2B5EF4-FFF2-40B4-BE49-F238E27FC236}">
                <a16:creationId xmlns:a16="http://schemas.microsoft.com/office/drawing/2014/main" id="{45229392-6847-6E49-BDB7-AF09432F09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7700" y="5486400"/>
            <a:ext cx="812800" cy="812800"/>
          </a:xfrm>
          <a:prstGeom prst="rect">
            <a:avLst/>
          </a:prstGeom>
        </p:spPr>
      </p:pic>
    </p:spTree>
    <p:extLst>
      <p:ext uri="{BB962C8B-B14F-4D97-AF65-F5344CB8AC3E}">
        <p14:creationId xmlns:p14="http://schemas.microsoft.com/office/powerpoint/2010/main" val="26310152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1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 picture containing table, cake&#10;&#10;Description automatically generated">
            <a:extLst>
              <a:ext uri="{FF2B5EF4-FFF2-40B4-BE49-F238E27FC236}">
                <a16:creationId xmlns:a16="http://schemas.microsoft.com/office/drawing/2014/main" id="{7052BE29-D136-D04E-9936-9BDB6C5ED1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26" r="-1" b="-1"/>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Shape 2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5AD7F9-74D0-904A-B335-86847F763240}"/>
              </a:ext>
            </a:extLst>
          </p:cNvPr>
          <p:cNvSpPr>
            <a:spLocks noGrp="1"/>
          </p:cNvSpPr>
          <p:nvPr>
            <p:ph type="title"/>
          </p:nvPr>
        </p:nvSpPr>
        <p:spPr>
          <a:xfrm>
            <a:off x="804672" y="365125"/>
            <a:ext cx="5266155" cy="1325563"/>
          </a:xfrm>
        </p:spPr>
        <p:txBody>
          <a:bodyPr>
            <a:normAutofit/>
          </a:bodyPr>
          <a:lstStyle/>
          <a:p>
            <a:r>
              <a:rPr lang="en-US" dirty="0"/>
              <a:t>What is a University?</a:t>
            </a:r>
          </a:p>
        </p:txBody>
      </p:sp>
      <p:sp>
        <p:nvSpPr>
          <p:cNvPr id="3" name="Content Placeholder 2">
            <a:extLst>
              <a:ext uri="{FF2B5EF4-FFF2-40B4-BE49-F238E27FC236}">
                <a16:creationId xmlns:a16="http://schemas.microsoft.com/office/drawing/2014/main" id="{80981D07-9706-AF4D-9DD8-E0A8F827A066}"/>
              </a:ext>
            </a:extLst>
          </p:cNvPr>
          <p:cNvSpPr>
            <a:spLocks noGrp="1"/>
          </p:cNvSpPr>
          <p:nvPr>
            <p:ph idx="1"/>
          </p:nvPr>
        </p:nvSpPr>
        <p:spPr>
          <a:xfrm>
            <a:off x="804672" y="2022601"/>
            <a:ext cx="3941499" cy="4154361"/>
          </a:xfrm>
        </p:spPr>
        <p:txBody>
          <a:bodyPr>
            <a:normAutofit/>
          </a:bodyPr>
          <a:lstStyle/>
          <a:p>
            <a:pPr marL="0" indent="0">
              <a:buNone/>
            </a:pPr>
            <a:r>
              <a:rPr lang="en-CA" altLang="en-US" sz="2000">
                <a:latin typeface="Arial" panose="020B0604020202020204" pitchFamily="34" charset="0"/>
              </a:rPr>
              <a:t>A university is a post-secondary institution where a person can obtain a degree majoring in a certain subject area, usually within 4 years</a:t>
            </a:r>
          </a:p>
          <a:p>
            <a:endParaRPr lang="en-US" sz="2000"/>
          </a:p>
        </p:txBody>
      </p:sp>
    </p:spTree>
    <p:extLst>
      <p:ext uri="{BB962C8B-B14F-4D97-AF65-F5344CB8AC3E}">
        <p14:creationId xmlns:p14="http://schemas.microsoft.com/office/powerpoint/2010/main" val="26790295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2165</Words>
  <Application>Microsoft Macintosh PowerPoint</Application>
  <PresentationFormat>Widescreen</PresentationFormat>
  <Paragraphs>223</Paragraphs>
  <Slides>39</Slides>
  <Notes>0</Notes>
  <HiddenSlides>0</HiddenSlides>
  <MMClips>9</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Abadi</vt:lpstr>
      <vt:lpstr>Arial</vt:lpstr>
      <vt:lpstr>Calibri</vt:lpstr>
      <vt:lpstr>Calibri Light</vt:lpstr>
      <vt:lpstr>Times New Roman</vt:lpstr>
      <vt:lpstr>Wingdings</vt:lpstr>
      <vt:lpstr>Wingdings 3</vt:lpstr>
      <vt:lpstr>Office Theme</vt:lpstr>
      <vt:lpstr>Grade 12 Parent Night</vt:lpstr>
      <vt:lpstr>Graduation Requirements Students require a minimum of 80 Credits to graduate 16 Credits must be at the Grade 12 level, including English Studies 12</vt:lpstr>
      <vt:lpstr>Graduation Requirements (con’t)</vt:lpstr>
      <vt:lpstr>Grad Requirements and Check</vt:lpstr>
      <vt:lpstr>Missing Courses/Credits</vt:lpstr>
      <vt:lpstr>Post-Secondary Options</vt:lpstr>
      <vt:lpstr>PowerPoint Presentation</vt:lpstr>
      <vt:lpstr>What is a College?</vt:lpstr>
      <vt:lpstr>What is a University?</vt:lpstr>
      <vt:lpstr>Benefits of a College - University Transfer Program</vt:lpstr>
      <vt:lpstr>How will my Degree read if I take the Transfer Program?</vt:lpstr>
      <vt:lpstr>Trades vs. University/College</vt:lpstr>
      <vt:lpstr>Apprenticeship?</vt:lpstr>
      <vt:lpstr>Keeping Options Open…</vt:lpstr>
      <vt:lpstr>New Opportunities</vt:lpstr>
      <vt:lpstr>Academic Advisors</vt:lpstr>
      <vt:lpstr>PowerPoint Presentation</vt:lpstr>
      <vt:lpstr>Application Process</vt:lpstr>
      <vt:lpstr>Applying Outside of BC</vt:lpstr>
      <vt:lpstr>Applying, The Quarterly System &amp; Grades</vt:lpstr>
      <vt:lpstr>WHAT % DO STUDENTS NEED FOR UNIVERSITY ACCEPTANCE?</vt:lpstr>
      <vt:lpstr>SUPPLEMENTAL APPLICATION FORMS</vt:lpstr>
      <vt:lpstr>POST SECONDARY INSTITUTION FORMS</vt:lpstr>
      <vt:lpstr>NEXT STEPS…WHAT HAPPENS AFTER I APPLY?</vt:lpstr>
      <vt:lpstr>COMMUNICATION</vt:lpstr>
      <vt:lpstr>Online Courses</vt:lpstr>
      <vt:lpstr>My Blueprint: A Great Research Tool </vt:lpstr>
      <vt:lpstr>Additional Resources</vt:lpstr>
      <vt:lpstr>How much will Post-Secondary Cost?</vt:lpstr>
      <vt:lpstr>Scholarships</vt:lpstr>
      <vt:lpstr>David Thompson Scholarships</vt:lpstr>
      <vt:lpstr>External Scholarships</vt:lpstr>
      <vt:lpstr>Bursaries</vt:lpstr>
      <vt:lpstr>Grants – Automatic depending on income</vt:lpstr>
      <vt:lpstr>Student Loans</vt:lpstr>
      <vt:lpstr>English Language Learners (ELL)</vt:lpstr>
      <vt:lpstr>Language Proficiency Index</vt:lpstr>
      <vt:lpstr>Grad Ceremony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12 Parent Night</dc:title>
  <dc:creator>Rupy Dhaliwal</dc:creator>
  <cp:lastModifiedBy>Rupy Dhaliwal</cp:lastModifiedBy>
  <cp:revision>16</cp:revision>
  <dcterms:created xsi:type="dcterms:W3CDTF">2020-11-03T06:03:33Z</dcterms:created>
  <dcterms:modified xsi:type="dcterms:W3CDTF">2020-11-06T19:19:07Z</dcterms:modified>
</cp:coreProperties>
</file>